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24656" autoAdjust="0"/>
    <p:restoredTop sz="94660"/>
  </p:normalViewPr>
  <p:slideViewPr>
    <p:cSldViewPr>
      <p:cViewPr varScale="1">
        <p:scale>
          <a:sx n="65" d="100"/>
          <a:sy n="65" d="100"/>
        </p:scale>
        <p:origin x="-19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49239-BB3C-4F8E-BD8F-4BD0BF8F8659}" type="datetimeFigureOut">
              <a:rPr lang="en-US" smtClean="0"/>
              <a:pPr/>
              <a:t>5/24/2011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C4FA3-F503-4FDD-B81E-8FECE30FA8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>
            <a:noAutofit/>
          </a:bodyPr>
          <a:lstStyle>
            <a:lvl1pPr>
              <a:defRPr sz="4800" b="1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sz="1000" i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>
            <a:normAutofit/>
          </a:bodyPr>
          <a:lstStyle>
            <a:lvl1pPr>
              <a:defRPr sz="1000" i="1">
                <a:solidFill>
                  <a:schemeClr val="tx2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smtClean="0"/>
              <a:t>Turing Machine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416675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16481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Turing Machine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000" b="1">
                <a:solidFill>
                  <a:srgbClr val="FFFFFF"/>
                </a:solidFill>
              </a:defRPr>
            </a:lvl1pPr>
          </a:lstStyle>
          <a:p>
            <a:fld id="{12DC5AF7-C023-4D7C-83A4-82A6E12802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tx2"/>
          </a:solidFill>
          <a:latin typeface="Helvetica" pitchFamily="34" charset="0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based Machines for Automata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Configurations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95288" y="1573213"/>
            <a:ext cx="8353425" cy="4675187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</a:rPr>
              <a:t>We say configuration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dirty="0" smtClean="0"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yields</a:t>
            </a:r>
            <a:r>
              <a:rPr lang="en-US" dirty="0" smtClean="0">
                <a:ea typeface="ＭＳ Ｐゴシック" charset="-128"/>
              </a:rPr>
              <a:t>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C’</a:t>
            </a:r>
            <a:r>
              <a:rPr lang="en-US" dirty="0" smtClean="0">
                <a:ea typeface="ＭＳ Ｐゴシック" charset="-128"/>
              </a:rPr>
              <a:t> if the TM can go from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dirty="0" smtClean="0">
                <a:ea typeface="ＭＳ Ｐゴシック" charset="-128"/>
              </a:rPr>
              <a:t> to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C’</a:t>
            </a:r>
            <a:r>
              <a:rPr lang="en-US" dirty="0" smtClean="0">
                <a:ea typeface="ＭＳ Ｐゴシック" charset="-128"/>
              </a:rPr>
              <a:t> in a single step</a:t>
            </a:r>
          </a:p>
          <a:p>
            <a:endParaRPr lang="en-US" dirty="0" smtClean="0">
              <a:ea typeface="ＭＳ Ｐゴシック" charset="-128"/>
            </a:endParaRPr>
          </a:p>
          <a:p>
            <a:r>
              <a:rPr lang="en-US" dirty="0" smtClean="0">
                <a:ea typeface="ＭＳ Ｐゴシック" charset="-128"/>
              </a:rPr>
              <a:t>The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start configuration </a:t>
            </a:r>
            <a:r>
              <a:rPr lang="en-US" dirty="0" smtClean="0">
                <a:ea typeface="ＭＳ Ｐゴシック" charset="-128"/>
              </a:rPr>
              <a:t>of the TM on input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w</a:t>
            </a:r>
            <a:r>
              <a:rPr lang="en-US" dirty="0" smtClean="0">
                <a:ea typeface="ＭＳ Ｐゴシック" charset="-128"/>
              </a:rPr>
              <a:t> is </a:t>
            </a:r>
            <a:r>
              <a:rPr lang="en-US" dirty="0" smtClean="0">
                <a:latin typeface="Garamond" charset="0"/>
                <a:ea typeface="ＭＳ Ｐゴシック" charset="-128"/>
              </a:rPr>
              <a:t>q</a:t>
            </a:r>
            <a:r>
              <a:rPr lang="en-US" baseline="-25000" dirty="0" smtClean="0">
                <a:latin typeface="Garamond" charset="0"/>
                <a:ea typeface="ＭＳ Ｐゴシック" charset="-128"/>
              </a:rPr>
              <a:t>0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w</a:t>
            </a:r>
          </a:p>
          <a:p>
            <a:r>
              <a:rPr lang="en-US" dirty="0" smtClean="0">
                <a:ea typeface="ＭＳ Ｐゴシック" charset="-128"/>
              </a:rPr>
              <a:t>An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accepting configuration </a:t>
            </a:r>
            <a:r>
              <a:rPr lang="en-US" dirty="0" smtClean="0">
                <a:ea typeface="ＭＳ Ｐゴシック" charset="-128"/>
              </a:rPr>
              <a:t>is one that contains </a:t>
            </a:r>
            <a:r>
              <a:rPr lang="en-US" dirty="0" err="1" smtClean="0">
                <a:latin typeface="Garamond" charset="0"/>
                <a:ea typeface="ＭＳ Ｐゴシック" charset="-128"/>
              </a:rPr>
              <a:t>q</a:t>
            </a:r>
            <a:r>
              <a:rPr lang="en-US" baseline="-25000" dirty="0" err="1" smtClean="0">
                <a:latin typeface="Garamond" charset="0"/>
                <a:ea typeface="ＭＳ Ｐゴシック" charset="-128"/>
              </a:rPr>
              <a:t>acc</a:t>
            </a:r>
            <a:r>
              <a:rPr lang="en-US" dirty="0" smtClean="0">
                <a:ea typeface="ＭＳ Ｐゴシック" charset="-128"/>
              </a:rPr>
              <a:t>;</a:t>
            </a:r>
            <a:br>
              <a:rPr lang="en-US" dirty="0" smtClean="0">
                <a:ea typeface="ＭＳ Ｐゴシック" charset="-128"/>
              </a:rPr>
            </a:br>
            <a:r>
              <a:rPr lang="en-US" dirty="0" smtClean="0">
                <a:ea typeface="ＭＳ Ｐゴシック" charset="-128"/>
              </a:rPr>
              <a:t>A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rejecting configuration </a:t>
            </a:r>
            <a:r>
              <a:rPr lang="en-US" dirty="0" smtClean="0">
                <a:ea typeface="ＭＳ Ｐゴシック" charset="-128"/>
              </a:rPr>
              <a:t>is one that contains </a:t>
            </a:r>
            <a:r>
              <a:rPr lang="en-US" dirty="0" err="1" smtClean="0">
                <a:latin typeface="Garamond" charset="0"/>
                <a:ea typeface="ＭＳ Ｐゴシック" charset="-128"/>
              </a:rPr>
              <a:t>q</a:t>
            </a:r>
            <a:r>
              <a:rPr lang="en-US" baseline="-25000" dirty="0" err="1" smtClean="0">
                <a:latin typeface="Garamond" charset="0"/>
                <a:ea typeface="ＭＳ Ｐゴシック" charset="-128"/>
              </a:rPr>
              <a:t>rej</a:t>
            </a:r>
            <a:endParaRPr lang="en-US" dirty="0" smtClean="0">
              <a:ea typeface="ＭＳ Ｐゴシック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2388" y="2438400"/>
            <a:ext cx="9858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ab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1</a:t>
            </a:r>
            <a:r>
              <a:rPr lang="en-US">
                <a:latin typeface="Courier New" charset="0"/>
                <a:cs typeface="Courier New" charset="0"/>
              </a:rPr>
              <a:t>a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97425" y="2438400"/>
            <a:ext cx="1146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cs typeface="Courier New" charset="0"/>
              </a:rPr>
              <a:t>abb</a:t>
            </a:r>
            <a:r>
              <a:rPr lang="en-US" dirty="0" err="1">
                <a:latin typeface="Garamond" charset="0"/>
              </a:rPr>
              <a:t>q</a:t>
            </a:r>
            <a:r>
              <a:rPr lang="en-US" baseline="-25000" dirty="0" err="1">
                <a:latin typeface="Garamond" charset="0"/>
              </a:rPr>
              <a:t>acc</a:t>
            </a:r>
            <a:endParaRPr lang="en-US" dirty="0">
              <a:latin typeface="Courier New" charset="0"/>
              <a:cs typeface="Courier New" charset="0"/>
            </a:endParaRPr>
          </a:p>
        </p:txBody>
      </p:sp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3770313" y="2438400"/>
            <a:ext cx="877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yields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The language of a Turing Machine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395288" y="1497013"/>
            <a:ext cx="8353425" cy="1017587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</a:rPr>
              <a:t>We say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M</a:t>
            </a:r>
            <a:r>
              <a:rPr lang="en-US" dirty="0" smtClean="0">
                <a:ea typeface="ＭＳ Ｐゴシック" charset="-128"/>
              </a:rPr>
              <a:t> accepts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x</a:t>
            </a:r>
            <a:r>
              <a:rPr lang="en-US" dirty="0" smtClean="0">
                <a:ea typeface="ＭＳ Ｐゴシック" charset="-128"/>
              </a:rPr>
              <a:t> if there exists a sequence of configurations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baseline="-25000" dirty="0" smtClean="0">
                <a:latin typeface="Garamond" charset="0"/>
                <a:ea typeface="ＭＳ Ｐゴシック" charset="-128"/>
              </a:rPr>
              <a:t>0</a:t>
            </a:r>
            <a:r>
              <a:rPr lang="en-US" dirty="0" smtClean="0">
                <a:latin typeface="Garamond" charset="0"/>
                <a:ea typeface="ＭＳ Ｐゴシック" charset="-128"/>
              </a:rPr>
              <a:t>,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baseline="-25000" dirty="0" smtClean="0">
                <a:latin typeface="Garamond" charset="0"/>
                <a:ea typeface="ＭＳ Ｐゴシック" charset="-128"/>
              </a:rPr>
              <a:t>1</a:t>
            </a:r>
            <a:r>
              <a:rPr lang="en-US" dirty="0" smtClean="0">
                <a:latin typeface="Garamond" charset="0"/>
                <a:ea typeface="ＭＳ Ｐゴシック" charset="-128"/>
              </a:rPr>
              <a:t>, ...,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i="1" baseline="-25000" dirty="0" smtClean="0">
                <a:latin typeface="Garamond" charset="0"/>
                <a:ea typeface="ＭＳ Ｐゴシック" charset="-128"/>
              </a:rPr>
              <a:t>k</a:t>
            </a:r>
            <a:r>
              <a:rPr lang="en-US" dirty="0" smtClean="0">
                <a:ea typeface="ＭＳ Ｐゴシック" charset="-128"/>
              </a:rPr>
              <a:t> where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212850" y="2447925"/>
            <a:ext cx="2063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aramond" charset="0"/>
              </a:rPr>
              <a:t>C</a:t>
            </a:r>
            <a:r>
              <a:rPr lang="en-US" sz="2800" baseline="-25000">
                <a:latin typeface="Garamond" charset="0"/>
              </a:rPr>
              <a:t>0</a:t>
            </a:r>
            <a:r>
              <a:rPr lang="en-US" sz="2800"/>
              <a:t> is starting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3584575" y="2438400"/>
            <a:ext cx="2054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aramond" charset="0"/>
              </a:rPr>
              <a:t>C</a:t>
            </a:r>
            <a:r>
              <a:rPr lang="en-US" sz="2800" i="1" baseline="-25000">
                <a:latin typeface="Garamond" charset="0"/>
              </a:rPr>
              <a:t>i</a:t>
            </a:r>
            <a:r>
              <a:rPr lang="en-US" sz="2800"/>
              <a:t> yields </a:t>
            </a:r>
            <a:r>
              <a:rPr lang="en-US" sz="2800" i="1">
                <a:latin typeface="Garamond" charset="0"/>
              </a:rPr>
              <a:t>C</a:t>
            </a:r>
            <a:r>
              <a:rPr lang="en-US" sz="2800" i="1" baseline="-25000">
                <a:latin typeface="Garamond" charset="0"/>
              </a:rPr>
              <a:t>i</a:t>
            </a:r>
            <a:r>
              <a:rPr lang="en-US" sz="2800" baseline="-25000">
                <a:latin typeface="Garamond" charset="0"/>
              </a:rPr>
              <a:t>+1</a:t>
            </a:r>
          </a:p>
        </p:txBody>
      </p:sp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5819775" y="2438400"/>
            <a:ext cx="2333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aramond" charset="0"/>
              </a:rPr>
              <a:t>C</a:t>
            </a:r>
            <a:r>
              <a:rPr lang="en-US" sz="2800" i="1" baseline="-25000">
                <a:latin typeface="Garamond" charset="0"/>
              </a:rPr>
              <a:t>k</a:t>
            </a:r>
            <a:r>
              <a:rPr lang="en-US" sz="2800"/>
              <a:t> is accepting</a:t>
            </a:r>
          </a:p>
        </p:txBody>
      </p:sp>
      <p:sp>
        <p:nvSpPr>
          <p:cNvPr id="23559" name="TextBox 6"/>
          <p:cNvSpPr txBox="1">
            <a:spLocks noChangeArrowheads="1"/>
          </p:cNvSpPr>
          <p:nvPr/>
        </p:nvSpPr>
        <p:spPr bwMode="auto">
          <a:xfrm>
            <a:off x="1066800" y="4343400"/>
            <a:ext cx="7315200" cy="954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The language recognized by </a:t>
            </a:r>
            <a:r>
              <a:rPr lang="en-US" sz="2800" i="1">
                <a:latin typeface="Garamond" charset="0"/>
              </a:rPr>
              <a:t>M</a:t>
            </a:r>
            <a:r>
              <a:rPr lang="en-US" sz="2800"/>
              <a:t> is the set of all strings that </a:t>
            </a:r>
            <a:r>
              <a:rPr lang="en-US" sz="2800" i="1">
                <a:latin typeface="Garamond" charset="0"/>
              </a:rPr>
              <a:t>M</a:t>
            </a:r>
            <a:r>
              <a:rPr lang="en-US" sz="2800"/>
              <a:t> accepts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Looping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95288" y="1524000"/>
            <a:ext cx="8353425" cy="36083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charset="-128"/>
              </a:rPr>
              <a:t>Something strange can happen in a Turing Machine:</a:t>
            </a:r>
          </a:p>
          <a:p>
            <a:pPr>
              <a:buFontTx/>
              <a:buNone/>
            </a:pPr>
            <a:endParaRPr lang="en-US" sz="2400" dirty="0" smtClean="0">
              <a:ea typeface="ＭＳ Ｐゴシック" charset="-128"/>
            </a:endParaRPr>
          </a:p>
          <a:p>
            <a:endParaRPr lang="en-US" sz="2400" dirty="0" smtClean="0">
              <a:ea typeface="ＭＳ Ｐゴシック" charset="-128"/>
            </a:endParaRPr>
          </a:p>
          <a:p>
            <a:pPr>
              <a:buFontTx/>
              <a:buNone/>
            </a:pPr>
            <a:endParaRPr lang="en-US" sz="2400" dirty="0" smtClean="0">
              <a:ea typeface="ＭＳ Ｐゴシック" charset="-128"/>
            </a:endParaRPr>
          </a:p>
          <a:p>
            <a:pPr>
              <a:buFontTx/>
              <a:buNone/>
            </a:pPr>
            <a:endParaRPr lang="en-US" sz="2400" dirty="0" smtClean="0">
              <a:ea typeface="ＭＳ Ｐゴシック" charset="-128"/>
            </a:endParaRPr>
          </a:p>
          <a:p>
            <a:endParaRPr lang="en-US" sz="2400" dirty="0" smtClean="0">
              <a:ea typeface="ＭＳ Ｐゴシック" charset="-128"/>
            </a:endParaRPr>
          </a:p>
          <a:p>
            <a:r>
              <a:rPr lang="en-US" sz="2400" dirty="0" smtClean="0">
                <a:ea typeface="ＭＳ Ｐゴシック" charset="-128"/>
              </a:rPr>
              <a:t>Inputs </a:t>
            </a:r>
            <a:r>
              <a:rPr lang="en-US" sz="2400" dirty="0" smtClean="0">
                <a:ea typeface="ＭＳ Ｐゴシック" charset="-128"/>
              </a:rPr>
              <a:t>can be divided into three types</a:t>
            </a:r>
          </a:p>
        </p:txBody>
      </p:sp>
      <p:sp>
        <p:nvSpPr>
          <p:cNvPr id="24580" name="Rectangle 15"/>
          <p:cNvSpPr>
            <a:spLocks noChangeArrowheads="1"/>
          </p:cNvSpPr>
          <p:nvPr/>
        </p:nvSpPr>
        <p:spPr bwMode="auto">
          <a:xfrm>
            <a:off x="1289050" y="1981200"/>
            <a:ext cx="2590800" cy="1981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1898650" y="2743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1908175" y="2687638"/>
            <a:ext cx="3762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0</a:t>
            </a: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3041650" y="226853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TextBox 8"/>
          <p:cNvSpPr txBox="1">
            <a:spLocks noChangeArrowheads="1"/>
          </p:cNvSpPr>
          <p:nvPr/>
        </p:nvSpPr>
        <p:spPr bwMode="auto">
          <a:xfrm>
            <a:off x="3000375" y="2209800"/>
            <a:ext cx="487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acc</a:t>
            </a: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>
            <a:off x="3052763" y="318293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TextBox 10"/>
          <p:cNvSpPr txBox="1">
            <a:spLocks noChangeArrowheads="1"/>
          </p:cNvSpPr>
          <p:nvPr/>
        </p:nvSpPr>
        <p:spPr bwMode="auto">
          <a:xfrm>
            <a:off x="3011488" y="3124200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rej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4108450" y="1981200"/>
            <a:ext cx="1535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  <a:sym typeface="Symbol" charset="2"/>
              </a:rPr>
              <a:t></a:t>
            </a:r>
            <a:r>
              <a:rPr lang="en-US" altLang="zh-TW">
                <a:latin typeface="Garamond" charset="0"/>
                <a:sym typeface="Symbol" charset="2"/>
              </a:rPr>
              <a:t> = {</a:t>
            </a:r>
            <a:r>
              <a:rPr lang="en-US" altLang="zh-TW">
                <a:latin typeface="Courier New" charset="0"/>
                <a:cs typeface="Courier New" charset="0"/>
                <a:sym typeface="Symbol" charset="2"/>
              </a:rPr>
              <a:t>0</a:t>
            </a:r>
            <a:r>
              <a:rPr lang="en-US" altLang="zh-TW">
                <a:latin typeface="Garamond" charset="0"/>
                <a:sym typeface="Symbol" charset="2"/>
              </a:rPr>
              <a:t>, </a:t>
            </a:r>
            <a:r>
              <a:rPr lang="en-US" altLang="zh-TW">
                <a:latin typeface="Courier New" charset="0"/>
                <a:cs typeface="Courier New" charset="0"/>
                <a:sym typeface="Symbol" charset="2"/>
              </a:rPr>
              <a:t>1</a:t>
            </a:r>
            <a:r>
              <a:rPr lang="en-US" altLang="zh-TW">
                <a:latin typeface="Garamond" charset="0"/>
                <a:sym typeface="Symbol" charset="2"/>
              </a:rPr>
              <a:t>}</a:t>
            </a:r>
            <a:endParaRPr lang="en-US">
              <a:latin typeface="Garamond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4108450" y="2438400"/>
            <a:ext cx="1085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-120"/>
                <a:sym typeface="Symbol" charset="2"/>
              </a:rPr>
              <a:t>input: </a:t>
            </a:r>
            <a:r>
              <a:rPr lang="en-US" altLang="zh-TW">
                <a:latin typeface="Symbol" charset="2"/>
                <a:sym typeface="Symbol" charset="2"/>
              </a:rPr>
              <a:t>e</a:t>
            </a:r>
            <a:endParaRPr lang="en-US">
              <a:latin typeface="Symbol" charset="2"/>
            </a:endParaRPr>
          </a:p>
        </p:txBody>
      </p:sp>
      <p:sp>
        <p:nvSpPr>
          <p:cNvPr id="24589" name="Freeform 57"/>
          <p:cNvSpPr>
            <a:spLocks noChangeArrowheads="1"/>
          </p:cNvSpPr>
          <p:nvPr/>
        </p:nvSpPr>
        <p:spPr bwMode="auto">
          <a:xfrm rot="-6687800">
            <a:off x="1729582" y="2386806"/>
            <a:ext cx="419100" cy="484187"/>
          </a:xfrm>
          <a:custGeom>
            <a:avLst/>
            <a:gdLst>
              <a:gd name="T0" fmla="*/ 0 w 419099"/>
              <a:gd name="T1" fmla="*/ 102118 h 484011"/>
              <a:gd name="T2" fmla="*/ 203200 w 419099"/>
              <a:gd name="T3" fmla="*/ 8509 h 484011"/>
              <a:gd name="T4" fmla="*/ 389480 w 419099"/>
              <a:gd name="T5" fmla="*/ 153184 h 484011"/>
              <a:gd name="T6" fmla="*/ 381014 w 419099"/>
              <a:gd name="T7" fmla="*/ 391459 h 484011"/>
              <a:gd name="T8" fmla="*/ 211680 w 419099"/>
              <a:gd name="T9" fmla="*/ 485069 h 484011"/>
              <a:gd name="T10" fmla="*/ 33866 w 419099"/>
              <a:gd name="T11" fmla="*/ 399970 h 4840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9099"/>
              <a:gd name="T19" fmla="*/ 0 h 484011"/>
              <a:gd name="T20" fmla="*/ 419099 w 419099"/>
              <a:gd name="T21" fmla="*/ 484011 h 4840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9099" h="484011">
                <a:moveTo>
                  <a:pt x="0" y="101600"/>
                </a:moveTo>
                <a:cubicBezTo>
                  <a:pt x="69144" y="50800"/>
                  <a:pt x="138289" y="0"/>
                  <a:pt x="203200" y="8467"/>
                </a:cubicBezTo>
                <a:cubicBezTo>
                  <a:pt x="268111" y="16934"/>
                  <a:pt x="359833" y="88900"/>
                  <a:pt x="389466" y="152400"/>
                </a:cubicBezTo>
                <a:cubicBezTo>
                  <a:pt x="419099" y="215900"/>
                  <a:pt x="410633" y="334434"/>
                  <a:pt x="381000" y="389467"/>
                </a:cubicBezTo>
                <a:cubicBezTo>
                  <a:pt x="351367" y="444500"/>
                  <a:pt x="269522" y="481189"/>
                  <a:pt x="211666" y="482600"/>
                </a:cubicBezTo>
                <a:cubicBezTo>
                  <a:pt x="153810" y="484011"/>
                  <a:pt x="93838" y="440972"/>
                  <a:pt x="33866" y="3979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TextBox 14"/>
          <p:cNvSpPr txBox="1">
            <a:spLocks noChangeArrowheads="1"/>
          </p:cNvSpPr>
          <p:nvPr/>
        </p:nvSpPr>
        <p:spPr bwMode="auto">
          <a:xfrm>
            <a:off x="1431925" y="2057400"/>
            <a:ext cx="992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ＭＳ ゴシック" charset="-128"/>
                <a:ea typeface="ＭＳ ゴシック" charset="-128"/>
              </a:rPr>
              <a:t>☐/☐</a:t>
            </a:r>
            <a:r>
              <a:rPr lang="en-US" sz="2000">
                <a:latin typeface="Garamond" charset="0"/>
                <a:ea typeface="ＭＳ ゴシック" charset="-128"/>
              </a:rPr>
              <a:t>R</a:t>
            </a:r>
            <a:endParaRPr lang="en-US" sz="2000">
              <a:latin typeface="Garamond" charset="0"/>
            </a:endParaRPr>
          </a:p>
        </p:txBody>
      </p:sp>
      <p:cxnSp>
        <p:nvCxnSpPr>
          <p:cNvPr id="24591" name="Straight Arrow Connector 18"/>
          <p:cNvCxnSpPr>
            <a:cxnSpLocks noChangeShapeType="1"/>
          </p:cNvCxnSpPr>
          <p:nvPr/>
        </p:nvCxnSpPr>
        <p:spPr bwMode="auto">
          <a:xfrm flipV="1">
            <a:off x="2279650" y="2590800"/>
            <a:ext cx="838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592" name="Straight Arrow Connector 23"/>
          <p:cNvCxnSpPr>
            <a:cxnSpLocks noChangeShapeType="1"/>
          </p:cNvCxnSpPr>
          <p:nvPr/>
        </p:nvCxnSpPr>
        <p:spPr bwMode="auto">
          <a:xfrm>
            <a:off x="2279650" y="3048000"/>
            <a:ext cx="838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593" name="TextBox 24"/>
          <p:cNvSpPr txBox="1">
            <a:spLocks noChangeArrowheads="1"/>
          </p:cNvSpPr>
          <p:nvPr/>
        </p:nvSpPr>
        <p:spPr bwMode="auto">
          <a:xfrm rot="-920897">
            <a:off x="2219325" y="2349500"/>
            <a:ext cx="785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ea typeface="ＭＳ ゴシック" charset="-128"/>
              </a:rPr>
              <a:t>0</a:t>
            </a:r>
            <a:r>
              <a:rPr lang="en-US" sz="2000">
                <a:latin typeface="Garamond" charset="0"/>
                <a:ea typeface="ＭＳ ゴシック" charset="-128"/>
              </a:rPr>
              <a:t>/</a:t>
            </a:r>
            <a:r>
              <a:rPr lang="en-US" sz="2000">
                <a:latin typeface="Courier New" charset="0"/>
                <a:ea typeface="ＭＳ ゴシック" charset="-128"/>
              </a:rPr>
              <a:t>0</a:t>
            </a:r>
            <a:r>
              <a:rPr lang="en-US" sz="2000">
                <a:latin typeface="Garamond" charset="0"/>
                <a:ea typeface="ＭＳ ゴシック" charset="-128"/>
              </a:rPr>
              <a:t>R</a:t>
            </a:r>
            <a:endParaRPr lang="en-US" sz="2000">
              <a:latin typeface="Garamond" charset="0"/>
            </a:endParaRPr>
          </a:p>
        </p:txBody>
      </p:sp>
      <p:sp>
        <p:nvSpPr>
          <p:cNvPr id="24594" name="TextBox 25"/>
          <p:cNvSpPr txBox="1">
            <a:spLocks noChangeArrowheads="1"/>
          </p:cNvSpPr>
          <p:nvPr/>
        </p:nvSpPr>
        <p:spPr bwMode="auto">
          <a:xfrm rot="967733">
            <a:off x="2295525" y="2803525"/>
            <a:ext cx="785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ea typeface="ＭＳ ゴシック" charset="-128"/>
              </a:rPr>
              <a:t>1</a:t>
            </a:r>
            <a:r>
              <a:rPr lang="en-US" sz="2000">
                <a:latin typeface="Garamond" charset="0"/>
                <a:ea typeface="ＭＳ ゴシック" charset="-128"/>
              </a:rPr>
              <a:t>/</a:t>
            </a:r>
            <a:r>
              <a:rPr lang="en-US" sz="2000">
                <a:latin typeface="Courier New" charset="0"/>
                <a:ea typeface="ＭＳ ゴシック" charset="-128"/>
              </a:rPr>
              <a:t>1</a:t>
            </a:r>
            <a:r>
              <a:rPr lang="en-US" sz="2000">
                <a:latin typeface="Garamond" charset="0"/>
                <a:ea typeface="ＭＳ ゴシック" charset="-128"/>
              </a:rPr>
              <a:t>R</a:t>
            </a:r>
            <a:endParaRPr lang="en-US" sz="2000">
              <a:latin typeface="Garamond" charset="0"/>
            </a:endParaRPr>
          </a:p>
        </p:txBody>
      </p:sp>
      <p:cxnSp>
        <p:nvCxnSpPr>
          <p:cNvPr id="24595" name="Straight Arrow Connector 27"/>
          <p:cNvCxnSpPr>
            <a:cxnSpLocks noChangeShapeType="1"/>
          </p:cNvCxnSpPr>
          <p:nvPr/>
        </p:nvCxnSpPr>
        <p:spPr bwMode="auto">
          <a:xfrm>
            <a:off x="1060450" y="2938463"/>
            <a:ext cx="83026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596" name="TextBox 29"/>
          <p:cNvSpPr txBox="1">
            <a:spLocks noChangeArrowheads="1"/>
          </p:cNvSpPr>
          <p:nvPr/>
        </p:nvSpPr>
        <p:spPr bwMode="auto">
          <a:xfrm>
            <a:off x="5905500" y="2551113"/>
            <a:ext cx="2324675" cy="95410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This machine</a:t>
            </a:r>
            <a:br>
              <a:rPr lang="en-US" sz="2800" dirty="0"/>
            </a:br>
            <a:r>
              <a:rPr lang="en-US" sz="2800" b="1" dirty="0">
                <a:solidFill>
                  <a:srgbClr val="6699FF"/>
                </a:solidFill>
              </a:rPr>
              <a:t>never halts</a:t>
            </a:r>
          </a:p>
        </p:txBody>
      </p:sp>
      <p:sp>
        <p:nvSpPr>
          <p:cNvPr id="24597" name="Rectangle 15"/>
          <p:cNvSpPr>
            <a:spLocks noChangeArrowheads="1"/>
          </p:cNvSpPr>
          <p:nvPr/>
        </p:nvSpPr>
        <p:spPr bwMode="auto">
          <a:xfrm>
            <a:off x="1447800" y="4953000"/>
            <a:ext cx="1600200" cy="865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24598" name="Oval 7"/>
          <p:cNvSpPr>
            <a:spLocks noChangeArrowheads="1"/>
          </p:cNvSpPr>
          <p:nvPr/>
        </p:nvSpPr>
        <p:spPr bwMode="auto">
          <a:xfrm>
            <a:off x="2479675" y="518953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TextBox 8"/>
          <p:cNvSpPr txBox="1">
            <a:spLocks noChangeArrowheads="1"/>
          </p:cNvSpPr>
          <p:nvPr/>
        </p:nvSpPr>
        <p:spPr bwMode="auto">
          <a:xfrm>
            <a:off x="2438400" y="5130800"/>
            <a:ext cx="487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acc</a:t>
            </a:r>
          </a:p>
        </p:txBody>
      </p:sp>
      <p:sp>
        <p:nvSpPr>
          <p:cNvPr id="24600" name="Rectangle 15"/>
          <p:cNvSpPr>
            <a:spLocks noChangeArrowheads="1"/>
          </p:cNvSpPr>
          <p:nvPr/>
        </p:nvSpPr>
        <p:spPr bwMode="auto">
          <a:xfrm>
            <a:off x="3962400" y="4953000"/>
            <a:ext cx="1600200" cy="865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24601" name="Oval 7"/>
          <p:cNvSpPr>
            <a:spLocks noChangeArrowheads="1"/>
          </p:cNvSpPr>
          <p:nvPr/>
        </p:nvSpPr>
        <p:spPr bwMode="auto">
          <a:xfrm>
            <a:off x="4994275" y="518953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TextBox 8"/>
          <p:cNvSpPr txBox="1">
            <a:spLocks noChangeArrowheads="1"/>
          </p:cNvSpPr>
          <p:nvPr/>
        </p:nvSpPr>
        <p:spPr bwMode="auto">
          <a:xfrm>
            <a:off x="4953000" y="5130800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rej</a:t>
            </a:r>
          </a:p>
        </p:txBody>
      </p:sp>
      <p:sp>
        <p:nvSpPr>
          <p:cNvPr id="24603" name="Rectangle 15"/>
          <p:cNvSpPr>
            <a:spLocks noChangeArrowheads="1"/>
          </p:cNvSpPr>
          <p:nvPr/>
        </p:nvSpPr>
        <p:spPr bwMode="auto">
          <a:xfrm>
            <a:off x="6477000" y="4953000"/>
            <a:ext cx="1600200" cy="865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24604" name="Freeform 27"/>
          <p:cNvSpPr>
            <a:spLocks noChangeArrowheads="1"/>
          </p:cNvSpPr>
          <p:nvPr/>
        </p:nvSpPr>
        <p:spPr bwMode="auto">
          <a:xfrm>
            <a:off x="1295400" y="5114925"/>
            <a:ext cx="1160463" cy="438150"/>
          </a:xfrm>
          <a:custGeom>
            <a:avLst/>
            <a:gdLst>
              <a:gd name="T0" fmla="*/ 0 w 1159933"/>
              <a:gd name="T1" fmla="*/ 263593 h 437444"/>
              <a:gd name="T2" fmla="*/ 254696 w 1159933"/>
              <a:gd name="T3" fmla="*/ 263593 h 437444"/>
              <a:gd name="T4" fmla="*/ 356577 w 1159933"/>
              <a:gd name="T5" fmla="*/ 152457 h 437444"/>
              <a:gd name="T6" fmla="*/ 466945 w 1159933"/>
              <a:gd name="T7" fmla="*/ 340534 h 437444"/>
              <a:gd name="T8" fmla="*/ 636743 w 1159933"/>
              <a:gd name="T9" fmla="*/ 15672 h 437444"/>
              <a:gd name="T10" fmla="*/ 848991 w 1159933"/>
              <a:gd name="T11" fmla="*/ 434574 h 437444"/>
              <a:gd name="T12" fmla="*/ 925400 w 1159933"/>
              <a:gd name="T13" fmla="*/ 58418 h 437444"/>
              <a:gd name="T14" fmla="*/ 1044258 w 1159933"/>
              <a:gd name="T15" fmla="*/ 280692 h 437444"/>
              <a:gd name="T16" fmla="*/ 1163116 w 1159933"/>
              <a:gd name="T17" fmla="*/ 272143 h 4374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59933"/>
              <a:gd name="T28" fmla="*/ 0 h 437444"/>
              <a:gd name="T29" fmla="*/ 1159933 w 1159933"/>
              <a:gd name="T30" fmla="*/ 437444 h 43744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59933" h="437444">
                <a:moveTo>
                  <a:pt x="0" y="261055"/>
                </a:moveTo>
                <a:cubicBezTo>
                  <a:pt x="97366" y="270227"/>
                  <a:pt x="194733" y="279399"/>
                  <a:pt x="254000" y="261055"/>
                </a:cubicBezTo>
                <a:cubicBezTo>
                  <a:pt x="313267" y="242711"/>
                  <a:pt x="320322" y="138289"/>
                  <a:pt x="355600" y="150989"/>
                </a:cubicBezTo>
                <a:cubicBezTo>
                  <a:pt x="390878" y="163689"/>
                  <a:pt x="419100" y="359833"/>
                  <a:pt x="465667" y="337255"/>
                </a:cubicBezTo>
                <a:cubicBezTo>
                  <a:pt x="512234" y="314677"/>
                  <a:pt x="571500" y="0"/>
                  <a:pt x="635000" y="15522"/>
                </a:cubicBezTo>
                <a:cubicBezTo>
                  <a:pt x="698500" y="31044"/>
                  <a:pt x="798689" y="423334"/>
                  <a:pt x="846667" y="430389"/>
                </a:cubicBezTo>
                <a:cubicBezTo>
                  <a:pt x="894645" y="437444"/>
                  <a:pt x="890412" y="83255"/>
                  <a:pt x="922867" y="57855"/>
                </a:cubicBezTo>
                <a:cubicBezTo>
                  <a:pt x="955323" y="32455"/>
                  <a:pt x="1001889" y="242711"/>
                  <a:pt x="1041400" y="277989"/>
                </a:cubicBezTo>
                <a:cubicBezTo>
                  <a:pt x="1080911" y="313267"/>
                  <a:pt x="1159933" y="269522"/>
                  <a:pt x="1159933" y="26952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Freeform 28"/>
          <p:cNvSpPr>
            <a:spLocks noChangeArrowheads="1"/>
          </p:cNvSpPr>
          <p:nvPr/>
        </p:nvSpPr>
        <p:spPr bwMode="auto">
          <a:xfrm>
            <a:off x="3827463" y="5130800"/>
            <a:ext cx="1158875" cy="438150"/>
          </a:xfrm>
          <a:custGeom>
            <a:avLst/>
            <a:gdLst>
              <a:gd name="T0" fmla="*/ 0 w 1159933"/>
              <a:gd name="T1" fmla="*/ 263593 h 437444"/>
              <a:gd name="T2" fmla="*/ 252613 w 1159933"/>
              <a:gd name="T3" fmla="*/ 263593 h 437444"/>
              <a:gd name="T4" fmla="*/ 353659 w 1159933"/>
              <a:gd name="T5" fmla="*/ 152457 h 437444"/>
              <a:gd name="T6" fmla="*/ 463124 w 1159933"/>
              <a:gd name="T7" fmla="*/ 340534 h 437444"/>
              <a:gd name="T8" fmla="*/ 631532 w 1159933"/>
              <a:gd name="T9" fmla="*/ 15672 h 437444"/>
              <a:gd name="T10" fmla="*/ 842044 w 1159933"/>
              <a:gd name="T11" fmla="*/ 434574 h 437444"/>
              <a:gd name="T12" fmla="*/ 917828 w 1159933"/>
              <a:gd name="T13" fmla="*/ 58418 h 437444"/>
              <a:gd name="T14" fmla="*/ 1035714 w 1159933"/>
              <a:gd name="T15" fmla="*/ 280692 h 437444"/>
              <a:gd name="T16" fmla="*/ 1153600 w 1159933"/>
              <a:gd name="T17" fmla="*/ 272143 h 4374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59933"/>
              <a:gd name="T28" fmla="*/ 0 h 437444"/>
              <a:gd name="T29" fmla="*/ 1159933 w 1159933"/>
              <a:gd name="T30" fmla="*/ 437444 h 43744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59933" h="437444">
                <a:moveTo>
                  <a:pt x="0" y="261055"/>
                </a:moveTo>
                <a:cubicBezTo>
                  <a:pt x="97366" y="270227"/>
                  <a:pt x="194733" y="279399"/>
                  <a:pt x="254000" y="261055"/>
                </a:cubicBezTo>
                <a:cubicBezTo>
                  <a:pt x="313267" y="242711"/>
                  <a:pt x="320322" y="138289"/>
                  <a:pt x="355600" y="150989"/>
                </a:cubicBezTo>
                <a:cubicBezTo>
                  <a:pt x="390878" y="163689"/>
                  <a:pt x="419100" y="359833"/>
                  <a:pt x="465667" y="337255"/>
                </a:cubicBezTo>
                <a:cubicBezTo>
                  <a:pt x="512234" y="314677"/>
                  <a:pt x="571500" y="0"/>
                  <a:pt x="635000" y="15522"/>
                </a:cubicBezTo>
                <a:cubicBezTo>
                  <a:pt x="698500" y="31044"/>
                  <a:pt x="798689" y="423334"/>
                  <a:pt x="846667" y="430389"/>
                </a:cubicBezTo>
                <a:cubicBezTo>
                  <a:pt x="894645" y="437444"/>
                  <a:pt x="890412" y="83255"/>
                  <a:pt x="922867" y="57855"/>
                </a:cubicBezTo>
                <a:cubicBezTo>
                  <a:pt x="955323" y="32455"/>
                  <a:pt x="1001889" y="242711"/>
                  <a:pt x="1041400" y="277989"/>
                </a:cubicBezTo>
                <a:cubicBezTo>
                  <a:pt x="1080911" y="313267"/>
                  <a:pt x="1159933" y="269522"/>
                  <a:pt x="1159933" y="26952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Freeform 29"/>
          <p:cNvSpPr>
            <a:spLocks noChangeArrowheads="1"/>
          </p:cNvSpPr>
          <p:nvPr/>
        </p:nvSpPr>
        <p:spPr bwMode="auto">
          <a:xfrm>
            <a:off x="6367463" y="4960938"/>
            <a:ext cx="1666875" cy="787400"/>
          </a:xfrm>
          <a:custGeom>
            <a:avLst/>
            <a:gdLst>
              <a:gd name="T0" fmla="*/ 0 w 1667934"/>
              <a:gd name="T1" fmla="*/ 423333 h 787400"/>
              <a:gd name="T2" fmla="*/ 227730 w 1667934"/>
              <a:gd name="T3" fmla="*/ 431800 h 787400"/>
              <a:gd name="T4" fmla="*/ 387986 w 1667934"/>
              <a:gd name="T5" fmla="*/ 211666 h 787400"/>
              <a:gd name="T6" fmla="*/ 1012136 w 1667934"/>
              <a:gd name="T7" fmla="*/ 135466 h 787400"/>
              <a:gd name="T8" fmla="*/ 1501335 w 1667934"/>
              <a:gd name="T9" fmla="*/ 550333 h 787400"/>
              <a:gd name="T10" fmla="*/ 725365 w 1667934"/>
              <a:gd name="T11" fmla="*/ 719666 h 787400"/>
              <a:gd name="T12" fmla="*/ 480765 w 1667934"/>
              <a:gd name="T13" fmla="*/ 304800 h 787400"/>
              <a:gd name="T14" fmla="*/ 1020571 w 1667934"/>
              <a:gd name="T15" fmla="*/ 76200 h 787400"/>
              <a:gd name="T16" fmla="*/ 1518203 w 1667934"/>
              <a:gd name="T17" fmla="*/ 254000 h 787400"/>
              <a:gd name="T18" fmla="*/ 1484466 w 1667934"/>
              <a:gd name="T19" fmla="*/ 711200 h 787400"/>
              <a:gd name="T20" fmla="*/ 455461 w 1667934"/>
              <a:gd name="T21" fmla="*/ 601133 h 787400"/>
              <a:gd name="T22" fmla="*/ 767536 w 1667934"/>
              <a:gd name="T23" fmla="*/ 67733 h 787400"/>
              <a:gd name="T24" fmla="*/ 1307342 w 1667934"/>
              <a:gd name="T25" fmla="*/ 499533 h 787400"/>
              <a:gd name="T26" fmla="*/ 767536 w 1667934"/>
              <a:gd name="T27" fmla="*/ 601133 h 787400"/>
              <a:gd name="T28" fmla="*/ 809709 w 1667934"/>
              <a:gd name="T29" fmla="*/ 287866 h 787400"/>
              <a:gd name="T30" fmla="*/ 1265170 w 1667934"/>
              <a:gd name="T31" fmla="*/ 609600 h 787400"/>
              <a:gd name="T32" fmla="*/ 641019 w 1667934"/>
              <a:gd name="T33" fmla="*/ 609600 h 787400"/>
              <a:gd name="T34" fmla="*/ 826579 w 1667934"/>
              <a:gd name="T35" fmla="*/ 84666 h 787400"/>
              <a:gd name="T36" fmla="*/ 1256737 w 1667934"/>
              <a:gd name="T37" fmla="*/ 533400 h 787400"/>
              <a:gd name="T38" fmla="*/ 522938 w 1667934"/>
              <a:gd name="T39" fmla="*/ 711200 h 787400"/>
              <a:gd name="T40" fmla="*/ 472331 w 1667934"/>
              <a:gd name="T41" fmla="*/ 76200 h 787400"/>
              <a:gd name="T42" fmla="*/ 1189259 w 1667934"/>
              <a:gd name="T43" fmla="*/ 254000 h 787400"/>
              <a:gd name="T44" fmla="*/ 1349515 w 1667934"/>
              <a:gd name="T45" fmla="*/ 660400 h 7874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667934"/>
              <a:gd name="T70" fmla="*/ 0 h 787400"/>
              <a:gd name="T71" fmla="*/ 1667934 w 1667934"/>
              <a:gd name="T72" fmla="*/ 787400 h 78740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667934" h="787400">
                <a:moveTo>
                  <a:pt x="0" y="423333"/>
                </a:moveTo>
                <a:cubicBezTo>
                  <a:pt x="81844" y="445205"/>
                  <a:pt x="163689" y="467078"/>
                  <a:pt x="228600" y="431800"/>
                </a:cubicBezTo>
                <a:cubicBezTo>
                  <a:pt x="293511" y="396522"/>
                  <a:pt x="258234" y="261055"/>
                  <a:pt x="389467" y="211666"/>
                </a:cubicBezTo>
                <a:cubicBezTo>
                  <a:pt x="520700" y="162277"/>
                  <a:pt x="829733" y="79022"/>
                  <a:pt x="1016000" y="135466"/>
                </a:cubicBezTo>
                <a:cubicBezTo>
                  <a:pt x="1202267" y="191910"/>
                  <a:pt x="1555045" y="452966"/>
                  <a:pt x="1507067" y="550333"/>
                </a:cubicBezTo>
                <a:cubicBezTo>
                  <a:pt x="1459089" y="647700"/>
                  <a:pt x="898879" y="760588"/>
                  <a:pt x="728134" y="719666"/>
                </a:cubicBezTo>
                <a:cubicBezTo>
                  <a:pt x="557390" y="678744"/>
                  <a:pt x="433211" y="412044"/>
                  <a:pt x="482600" y="304800"/>
                </a:cubicBezTo>
                <a:cubicBezTo>
                  <a:pt x="531989" y="197556"/>
                  <a:pt x="850900" y="84667"/>
                  <a:pt x="1024467" y="76200"/>
                </a:cubicBezTo>
                <a:cubicBezTo>
                  <a:pt x="1198034" y="67733"/>
                  <a:pt x="1446389" y="148167"/>
                  <a:pt x="1524000" y="254000"/>
                </a:cubicBezTo>
                <a:cubicBezTo>
                  <a:pt x="1601611" y="359833"/>
                  <a:pt x="1667934" y="653344"/>
                  <a:pt x="1490134" y="711200"/>
                </a:cubicBezTo>
                <a:cubicBezTo>
                  <a:pt x="1312334" y="769056"/>
                  <a:pt x="577145" y="708378"/>
                  <a:pt x="457200" y="601133"/>
                </a:cubicBezTo>
                <a:cubicBezTo>
                  <a:pt x="337256" y="493889"/>
                  <a:pt x="627945" y="84666"/>
                  <a:pt x="770467" y="67733"/>
                </a:cubicBezTo>
                <a:cubicBezTo>
                  <a:pt x="912989" y="50800"/>
                  <a:pt x="1312334" y="410633"/>
                  <a:pt x="1312334" y="499533"/>
                </a:cubicBezTo>
                <a:cubicBezTo>
                  <a:pt x="1312334" y="588433"/>
                  <a:pt x="853723" y="636411"/>
                  <a:pt x="770467" y="601133"/>
                </a:cubicBezTo>
                <a:cubicBezTo>
                  <a:pt x="687211" y="565855"/>
                  <a:pt x="729545" y="286455"/>
                  <a:pt x="812800" y="287866"/>
                </a:cubicBezTo>
                <a:cubicBezTo>
                  <a:pt x="896056" y="289277"/>
                  <a:pt x="1298222" y="555978"/>
                  <a:pt x="1270000" y="609600"/>
                </a:cubicBezTo>
                <a:cubicBezTo>
                  <a:pt x="1241778" y="663222"/>
                  <a:pt x="716845" y="697089"/>
                  <a:pt x="643467" y="609600"/>
                </a:cubicBezTo>
                <a:cubicBezTo>
                  <a:pt x="570089" y="522111"/>
                  <a:pt x="726723" y="97366"/>
                  <a:pt x="829734" y="84666"/>
                </a:cubicBezTo>
                <a:cubicBezTo>
                  <a:pt x="932745" y="71966"/>
                  <a:pt x="1312334" y="428978"/>
                  <a:pt x="1261534" y="533400"/>
                </a:cubicBezTo>
                <a:cubicBezTo>
                  <a:pt x="1210734" y="637822"/>
                  <a:pt x="656167" y="787400"/>
                  <a:pt x="524934" y="711200"/>
                </a:cubicBezTo>
                <a:cubicBezTo>
                  <a:pt x="393701" y="635000"/>
                  <a:pt x="362656" y="152400"/>
                  <a:pt x="474134" y="76200"/>
                </a:cubicBezTo>
                <a:cubicBezTo>
                  <a:pt x="585612" y="0"/>
                  <a:pt x="1047045" y="156633"/>
                  <a:pt x="1193800" y="254000"/>
                </a:cubicBezTo>
                <a:cubicBezTo>
                  <a:pt x="1340555" y="351367"/>
                  <a:pt x="1354667" y="660400"/>
                  <a:pt x="1354667" y="660400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TextBox 30"/>
          <p:cNvSpPr txBox="1">
            <a:spLocks noChangeArrowheads="1"/>
          </p:cNvSpPr>
          <p:nvPr/>
        </p:nvSpPr>
        <p:spPr bwMode="auto">
          <a:xfrm>
            <a:off x="1751013" y="5786438"/>
            <a:ext cx="9921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accept</a:t>
            </a:r>
          </a:p>
        </p:txBody>
      </p:sp>
      <p:sp>
        <p:nvSpPr>
          <p:cNvPr id="24608" name="TextBox 31"/>
          <p:cNvSpPr txBox="1">
            <a:spLocks noChangeArrowheads="1"/>
          </p:cNvSpPr>
          <p:nvPr/>
        </p:nvSpPr>
        <p:spPr bwMode="auto">
          <a:xfrm>
            <a:off x="4281488" y="5791200"/>
            <a:ext cx="9032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reject</a:t>
            </a:r>
          </a:p>
        </p:txBody>
      </p:sp>
      <p:sp>
        <p:nvSpPr>
          <p:cNvPr id="24609" name="TextBox 32"/>
          <p:cNvSpPr txBox="1">
            <a:spLocks noChangeArrowheads="1"/>
          </p:cNvSpPr>
          <p:nvPr/>
        </p:nvSpPr>
        <p:spPr bwMode="auto">
          <a:xfrm>
            <a:off x="6873875" y="5791200"/>
            <a:ext cx="746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loop</a:t>
            </a:r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Halting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95288" y="1497013"/>
            <a:ext cx="8353425" cy="1017587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</a:rPr>
              <a:t>We say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M</a:t>
            </a:r>
            <a:r>
              <a:rPr lang="en-US" dirty="0" smtClean="0">
                <a:ea typeface="ＭＳ Ｐゴシック" charset="-128"/>
              </a:rPr>
              <a:t>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halts on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x</a:t>
            </a:r>
            <a:r>
              <a:rPr lang="en-US" dirty="0" smtClean="0">
                <a:ea typeface="ＭＳ Ｐゴシック" charset="-128"/>
              </a:rPr>
              <a:t> if there exists a sequence of configurations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baseline="-25000" dirty="0" smtClean="0">
                <a:latin typeface="Garamond" charset="0"/>
                <a:ea typeface="ＭＳ Ｐゴシック" charset="-128"/>
              </a:rPr>
              <a:t>0</a:t>
            </a:r>
            <a:r>
              <a:rPr lang="en-US" dirty="0" smtClean="0">
                <a:latin typeface="Garamond" charset="0"/>
                <a:ea typeface="ＭＳ Ｐゴシック" charset="-128"/>
              </a:rPr>
              <a:t>,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baseline="-25000" dirty="0" smtClean="0">
                <a:latin typeface="Garamond" charset="0"/>
                <a:ea typeface="ＭＳ Ｐゴシック" charset="-128"/>
              </a:rPr>
              <a:t>1</a:t>
            </a:r>
            <a:r>
              <a:rPr lang="en-US" dirty="0" smtClean="0">
                <a:latin typeface="Garamond" charset="0"/>
                <a:ea typeface="ＭＳ Ｐゴシック" charset="-128"/>
              </a:rPr>
              <a:t>, ..., </a:t>
            </a:r>
            <a:r>
              <a:rPr lang="en-US" i="1" dirty="0" smtClean="0">
                <a:latin typeface="Garamond" charset="0"/>
                <a:ea typeface="ＭＳ Ｐゴシック" charset="-128"/>
              </a:rPr>
              <a:t>C</a:t>
            </a:r>
            <a:r>
              <a:rPr lang="en-US" i="1" baseline="-25000" dirty="0" smtClean="0">
                <a:latin typeface="Garamond" charset="0"/>
                <a:ea typeface="ＭＳ Ｐゴシック" charset="-128"/>
              </a:rPr>
              <a:t>k</a:t>
            </a:r>
            <a:r>
              <a:rPr lang="en-US" dirty="0" smtClean="0">
                <a:ea typeface="ＭＳ Ｐゴシック" charset="-128"/>
              </a:rPr>
              <a:t> where</a:t>
            </a:r>
          </a:p>
        </p:txBody>
      </p:sp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1212850" y="2743200"/>
            <a:ext cx="2063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aramond" charset="0"/>
              </a:rPr>
              <a:t>C</a:t>
            </a:r>
            <a:r>
              <a:rPr lang="en-US" sz="2800" baseline="-25000">
                <a:latin typeface="Garamond" charset="0"/>
              </a:rPr>
              <a:t>0</a:t>
            </a:r>
            <a:r>
              <a:rPr lang="en-US" sz="2800"/>
              <a:t> is starting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584575" y="2676525"/>
            <a:ext cx="2054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aramond" charset="0"/>
              </a:rPr>
              <a:t>C</a:t>
            </a:r>
            <a:r>
              <a:rPr lang="en-US" sz="2800" i="1" baseline="-25000">
                <a:latin typeface="Garamond" charset="0"/>
              </a:rPr>
              <a:t>i</a:t>
            </a:r>
            <a:r>
              <a:rPr lang="en-US" sz="2800"/>
              <a:t> yields </a:t>
            </a:r>
            <a:r>
              <a:rPr lang="en-US" sz="2800" i="1">
                <a:latin typeface="Garamond" charset="0"/>
              </a:rPr>
              <a:t>C</a:t>
            </a:r>
            <a:r>
              <a:rPr lang="en-US" sz="2800" i="1" baseline="-25000">
                <a:latin typeface="Garamond" charset="0"/>
              </a:rPr>
              <a:t>i</a:t>
            </a:r>
            <a:r>
              <a:rPr lang="en-US" sz="2800" baseline="-25000">
                <a:latin typeface="Garamond" charset="0"/>
              </a:rPr>
              <a:t>+1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972175" y="2551112"/>
            <a:ext cx="23336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Garamond" charset="0"/>
              </a:rPr>
              <a:t>C</a:t>
            </a:r>
            <a:r>
              <a:rPr lang="en-US" sz="2800" i="1" baseline="-25000" dirty="0">
                <a:latin typeface="Garamond" charset="0"/>
              </a:rPr>
              <a:t>k</a:t>
            </a:r>
            <a:r>
              <a:rPr lang="en-US" sz="2800" dirty="0"/>
              <a:t> is accepting</a:t>
            </a:r>
          </a:p>
          <a:p>
            <a:pPr algn="ctr"/>
            <a:r>
              <a:rPr lang="en-US" sz="2800" dirty="0"/>
              <a:t>or rejecting</a:t>
            </a:r>
          </a:p>
        </p:txBody>
      </p:sp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1066800" y="3886200"/>
            <a:ext cx="7315200" cy="5238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A TM </a:t>
            </a:r>
            <a:r>
              <a:rPr lang="en-US" sz="2800" i="1" dirty="0">
                <a:latin typeface="Garamond" charset="0"/>
              </a:rPr>
              <a:t>M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6699FF"/>
                </a:solidFill>
              </a:rPr>
              <a:t>decider</a:t>
            </a:r>
            <a:r>
              <a:rPr lang="en-US" sz="2800" dirty="0"/>
              <a:t> if it halts on every input</a:t>
            </a:r>
          </a:p>
        </p:txBody>
      </p:sp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1066800" y="4733925"/>
            <a:ext cx="7315200" cy="9540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Language </a:t>
            </a:r>
            <a:r>
              <a:rPr lang="en-US" sz="2800" i="1" dirty="0">
                <a:latin typeface="Garamond" charset="0"/>
              </a:rPr>
              <a:t>L</a:t>
            </a:r>
            <a:r>
              <a:rPr lang="en-US" sz="2800" dirty="0"/>
              <a:t> is </a:t>
            </a:r>
            <a:r>
              <a:rPr lang="en-US" sz="2800" b="1" dirty="0">
                <a:solidFill>
                  <a:srgbClr val="6699FF"/>
                </a:solidFill>
              </a:rPr>
              <a:t>decidable</a:t>
            </a:r>
            <a:r>
              <a:rPr lang="en-US" sz="2800" dirty="0"/>
              <a:t> if it is recognized by a TM that halts on every input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5486400" y="1600200"/>
            <a:ext cx="2427268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Garamond" charset="0"/>
              </a:rPr>
              <a:t>L</a:t>
            </a:r>
            <a:r>
              <a:rPr lang="en-US" baseline="-25000">
                <a:latin typeface="Garamond" charset="0"/>
              </a:rPr>
              <a:t>1</a:t>
            </a:r>
            <a:r>
              <a:rPr lang="en-US">
                <a:latin typeface="Garamond" charset="0"/>
              </a:rPr>
              <a:t> = {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#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: 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 </a:t>
            </a:r>
            <a:r>
              <a:rPr lang="en-US">
                <a:latin typeface="Symbol" charset="2"/>
              </a:rPr>
              <a:t>∈</a:t>
            </a:r>
            <a:r>
              <a:rPr lang="en-US">
                <a:latin typeface="Garamond" charset="0"/>
              </a:rPr>
              <a:t>{</a:t>
            </a:r>
            <a:r>
              <a:rPr lang="en-US">
                <a:latin typeface="Courier New" charset="0"/>
                <a:cs typeface="Courier New" charset="0"/>
              </a:rPr>
              <a:t>a</a:t>
            </a:r>
            <a:r>
              <a:rPr lang="en-US">
                <a:latin typeface="Garamond" charset="0"/>
              </a:rPr>
              <a:t>, </a:t>
            </a:r>
            <a:r>
              <a:rPr lang="en-US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Garamond" charset="0"/>
              </a:rPr>
              <a:t>}*}</a:t>
            </a:r>
          </a:p>
        </p:txBody>
      </p:sp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533400" y="1295400"/>
            <a:ext cx="4595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Description of Turing Machine:</a:t>
            </a:r>
          </a:p>
        </p:txBody>
      </p:sp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762000" y="1981200"/>
            <a:ext cx="19928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Until </a:t>
            </a:r>
            <a:r>
              <a:rPr lang="en-US" dirty="0"/>
              <a:t>you reach </a:t>
            </a:r>
            <a:r>
              <a:rPr lang="en-US" dirty="0">
                <a:latin typeface="Garamond" charset="0"/>
              </a:rPr>
              <a:t>#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1000125" y="2438400"/>
            <a:ext cx="28905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Read</a:t>
            </a:r>
            <a:r>
              <a:rPr lang="en-US" b="1" dirty="0"/>
              <a:t> </a:t>
            </a:r>
            <a:r>
              <a:rPr lang="en-US" dirty="0"/>
              <a:t>and remember entry</a:t>
            </a:r>
          </a:p>
        </p:txBody>
      </p:sp>
      <p:sp>
        <p:nvSpPr>
          <p:cNvPr id="26631" name="TextBox 8"/>
          <p:cNvSpPr txBox="1">
            <a:spLocks noChangeArrowheads="1"/>
          </p:cNvSpPr>
          <p:nvPr/>
        </p:nvSpPr>
        <p:spPr bwMode="auto">
          <a:xfrm>
            <a:off x="1219200" y="3200400"/>
            <a:ext cx="35670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Move</a:t>
            </a:r>
            <a:r>
              <a:rPr lang="en-US" b="1" dirty="0"/>
              <a:t> </a:t>
            </a:r>
            <a:r>
              <a:rPr lang="en-US" dirty="0"/>
              <a:t>right past </a:t>
            </a:r>
            <a:r>
              <a:rPr lang="en-US" dirty="0">
                <a:latin typeface="Garamond" charset="0"/>
              </a:rPr>
              <a:t>#</a:t>
            </a:r>
            <a:r>
              <a:rPr lang="en-US" dirty="0"/>
              <a:t> and past all </a:t>
            </a:r>
            <a:r>
              <a:rPr lang="en-US" dirty="0" err="1">
                <a:latin typeface="Courier New" charset="0"/>
                <a:cs typeface="Courier New" charset="0"/>
              </a:rPr>
              <a:t>x</a:t>
            </a:r>
            <a:r>
              <a:rPr lang="en-US" dirty="0" err="1">
                <a:cs typeface="Courier New" charset="0"/>
              </a:rPr>
              <a:t>s</a:t>
            </a:r>
            <a:endParaRPr lang="en-US" dirty="0">
              <a:latin typeface="Garamond" charset="0"/>
            </a:endParaRPr>
          </a:p>
        </p:txBody>
      </p:sp>
      <p:sp>
        <p:nvSpPr>
          <p:cNvPr id="26632" name="TextBox 24"/>
          <p:cNvSpPr txBox="1">
            <a:spLocks noChangeArrowheads="1"/>
          </p:cNvSpPr>
          <p:nvPr/>
        </p:nvSpPr>
        <p:spPr bwMode="auto">
          <a:xfrm>
            <a:off x="990600" y="3581400"/>
            <a:ext cx="32582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this entry is different, </a:t>
            </a:r>
            <a:r>
              <a:rPr lang="en-US" b="1" dirty="0">
                <a:solidFill>
                  <a:srgbClr val="6699FF"/>
                </a:solidFill>
              </a:rPr>
              <a:t>reject </a:t>
            </a:r>
          </a:p>
        </p:txBody>
      </p:sp>
      <p:sp>
        <p:nvSpPr>
          <p:cNvPr id="26633" name="TextBox 25"/>
          <p:cNvSpPr txBox="1">
            <a:spLocks noChangeArrowheads="1"/>
          </p:cNvSpPr>
          <p:nvPr/>
        </p:nvSpPr>
        <p:spPr bwMode="auto">
          <a:xfrm>
            <a:off x="990600" y="3962400"/>
            <a:ext cx="13003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Otherwise</a:t>
            </a:r>
          </a:p>
        </p:txBody>
      </p:sp>
      <p:sp>
        <p:nvSpPr>
          <p:cNvPr id="26634" name="TextBox 26"/>
          <p:cNvSpPr txBox="1">
            <a:spLocks noChangeArrowheads="1"/>
          </p:cNvSpPr>
          <p:nvPr/>
        </p:nvSpPr>
        <p:spPr bwMode="auto">
          <a:xfrm>
            <a:off x="1219200" y="4719638"/>
            <a:ext cx="40414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Move</a:t>
            </a:r>
            <a:r>
              <a:rPr lang="en-US" dirty="0"/>
              <a:t> left past </a:t>
            </a:r>
            <a:r>
              <a:rPr lang="en-US" dirty="0">
                <a:latin typeface="Garamond" charset="0"/>
              </a:rPr>
              <a:t>#</a:t>
            </a:r>
            <a:r>
              <a:rPr lang="en-US" dirty="0"/>
              <a:t> and to right of first </a:t>
            </a:r>
            <a:r>
              <a:rPr lang="en-US" dirty="0">
                <a:latin typeface="Courier New" charset="0"/>
                <a:cs typeface="Courier New" charset="0"/>
              </a:rPr>
              <a:t>x</a:t>
            </a:r>
            <a:r>
              <a:rPr lang="en-US" dirty="0">
                <a:cs typeface="Courier New" charset="0"/>
              </a:rPr>
              <a:t> </a:t>
            </a:r>
            <a:endParaRPr lang="en-US" dirty="0">
              <a:latin typeface="Garamond" charset="0"/>
            </a:endParaRPr>
          </a:p>
        </p:txBody>
      </p:sp>
      <p:sp>
        <p:nvSpPr>
          <p:cNvPr id="26635" name="TextBox 28"/>
          <p:cNvSpPr txBox="1">
            <a:spLocks noChangeArrowheads="1"/>
          </p:cNvSpPr>
          <p:nvPr/>
        </p:nvSpPr>
        <p:spPr bwMode="auto">
          <a:xfrm>
            <a:off x="838200" y="5329238"/>
            <a:ext cx="432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99FF"/>
                </a:solidFill>
              </a:rPr>
              <a:t>I</a:t>
            </a:r>
            <a:r>
              <a:rPr lang="en-US" b="1" dirty="0">
                <a:solidFill>
                  <a:srgbClr val="6699FF"/>
                </a:solidFill>
              </a:rPr>
              <a:t>f</a:t>
            </a:r>
            <a:r>
              <a:rPr lang="en-US" b="1" dirty="0"/>
              <a:t> </a:t>
            </a:r>
            <a:r>
              <a:rPr lang="en-US" dirty="0"/>
              <a:t>you see only </a:t>
            </a:r>
            <a:r>
              <a:rPr lang="en-US" dirty="0" err="1">
                <a:latin typeface="Courier New" charset="0"/>
                <a:cs typeface="Courier New" charset="0"/>
              </a:rPr>
              <a:t>x</a:t>
            </a:r>
            <a:r>
              <a:rPr lang="en-US" dirty="0" err="1">
                <a:cs typeface="Courier New" charset="0"/>
              </a:rPr>
              <a:t>s</a:t>
            </a:r>
            <a:r>
              <a:rPr lang="en-US" dirty="0">
                <a:cs typeface="Courier New" charset="0"/>
              </a:rPr>
              <a:t> followed by </a:t>
            </a:r>
            <a:r>
              <a:rPr lang="en-US" dirty="0">
                <a:latin typeface="ＭＳ ゴシック" charset="-128"/>
                <a:ea typeface="ＭＳ ゴシック" charset="-128"/>
              </a:rPr>
              <a:t>☐</a:t>
            </a:r>
            <a:r>
              <a:rPr lang="en-US" dirty="0">
                <a:ea typeface="ＭＳ ゴシック" charset="-128"/>
              </a:rPr>
              <a:t>, accept </a:t>
            </a:r>
          </a:p>
        </p:txBody>
      </p:sp>
      <p:sp>
        <p:nvSpPr>
          <p:cNvPr id="26636" name="TextBox 29"/>
          <p:cNvSpPr txBox="1">
            <a:spLocks noChangeArrowheads="1"/>
          </p:cNvSpPr>
          <p:nvPr/>
        </p:nvSpPr>
        <p:spPr bwMode="auto">
          <a:xfrm>
            <a:off x="6470650" y="2362200"/>
            <a:ext cx="2216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 u="sng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Courier New" charset="0"/>
                <a:cs typeface="Courier New" charset="0"/>
              </a:rPr>
              <a:t>baa#xbbaa</a:t>
            </a:r>
            <a:endParaRPr lang="en-US">
              <a:latin typeface="Garamond" charset="0"/>
            </a:endParaRPr>
          </a:p>
        </p:txBody>
      </p:sp>
      <p:sp>
        <p:nvSpPr>
          <p:cNvPr id="26637" name="TextBox 30"/>
          <p:cNvSpPr txBox="1">
            <a:spLocks noChangeArrowheads="1"/>
          </p:cNvSpPr>
          <p:nvPr/>
        </p:nvSpPr>
        <p:spPr bwMode="auto">
          <a:xfrm>
            <a:off x="6470650" y="47196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</a:t>
            </a:r>
            <a:r>
              <a:rPr lang="en-US" u="sng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Courier New" charset="0"/>
                <a:cs typeface="Courier New" charset="0"/>
              </a:rPr>
              <a:t>aa#xxbaa</a:t>
            </a:r>
            <a:endParaRPr lang="en-US">
              <a:latin typeface="Garamond" charset="0"/>
            </a:endParaRPr>
          </a:p>
        </p:txBody>
      </p:sp>
      <p:sp>
        <p:nvSpPr>
          <p:cNvPr id="26638" name="TextBox 31"/>
          <p:cNvSpPr txBox="1">
            <a:spLocks noChangeArrowheads="1"/>
          </p:cNvSpPr>
          <p:nvPr/>
        </p:nvSpPr>
        <p:spPr bwMode="auto">
          <a:xfrm>
            <a:off x="1219200" y="2832100"/>
            <a:ext cx="959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Write</a:t>
            </a:r>
            <a:r>
              <a:rPr lang="en-US" b="1" dirty="0"/>
              <a:t> </a:t>
            </a:r>
            <a:r>
              <a:rPr lang="en-US" dirty="0">
                <a:latin typeface="Courier New" charset="0"/>
                <a:cs typeface="Courier New" charset="0"/>
              </a:rPr>
              <a:t>x</a:t>
            </a:r>
            <a:endParaRPr lang="en-US" dirty="0">
              <a:latin typeface="Garamond" charset="0"/>
            </a:endParaRPr>
          </a:p>
        </p:txBody>
      </p:sp>
      <p:sp>
        <p:nvSpPr>
          <p:cNvPr id="26639" name="TextBox 32"/>
          <p:cNvSpPr txBox="1">
            <a:spLocks noChangeArrowheads="1"/>
          </p:cNvSpPr>
          <p:nvPr/>
        </p:nvSpPr>
        <p:spPr bwMode="auto">
          <a:xfrm>
            <a:off x="6470650" y="27511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baa#xbbaa</a:t>
            </a:r>
            <a:endParaRPr lang="en-US">
              <a:latin typeface="Garamond" charset="0"/>
            </a:endParaRPr>
          </a:p>
        </p:txBody>
      </p:sp>
      <p:sp>
        <p:nvSpPr>
          <p:cNvPr id="26640" name="TextBox 33"/>
          <p:cNvSpPr txBox="1">
            <a:spLocks noChangeArrowheads="1"/>
          </p:cNvSpPr>
          <p:nvPr/>
        </p:nvSpPr>
        <p:spPr bwMode="auto">
          <a:xfrm>
            <a:off x="6470650" y="3128963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xxbaa#x</a:t>
            </a:r>
            <a:r>
              <a:rPr lang="en-US" u="sng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Courier New" charset="0"/>
                <a:cs typeface="Courier New" charset="0"/>
              </a:rPr>
              <a:t>baa</a:t>
            </a:r>
            <a:endParaRPr lang="en-US">
              <a:latin typeface="Garamond" charset="0"/>
            </a:endParaRPr>
          </a:p>
        </p:txBody>
      </p:sp>
      <p:sp>
        <p:nvSpPr>
          <p:cNvPr id="26641" name="TextBox 34"/>
          <p:cNvSpPr txBox="1">
            <a:spLocks noChangeArrowheads="1"/>
          </p:cNvSpPr>
          <p:nvPr/>
        </p:nvSpPr>
        <p:spPr bwMode="auto">
          <a:xfrm>
            <a:off x="1219200" y="4343400"/>
            <a:ext cx="959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Write</a:t>
            </a:r>
            <a:r>
              <a:rPr lang="en-US" b="1" dirty="0"/>
              <a:t> </a:t>
            </a:r>
            <a:r>
              <a:rPr lang="en-US" dirty="0">
                <a:latin typeface="Courier New" charset="0"/>
                <a:cs typeface="Courier New" charset="0"/>
              </a:rPr>
              <a:t>x</a:t>
            </a:r>
            <a:endParaRPr lang="en-US" dirty="0">
              <a:latin typeface="Garamond" charset="0"/>
            </a:endParaRPr>
          </a:p>
        </p:txBody>
      </p:sp>
      <p:sp>
        <p:nvSpPr>
          <p:cNvPr id="26642" name="TextBox 35"/>
          <p:cNvSpPr txBox="1">
            <a:spLocks noChangeArrowheads="1"/>
          </p:cNvSpPr>
          <p:nvPr/>
        </p:nvSpPr>
        <p:spPr bwMode="auto">
          <a:xfrm>
            <a:off x="6470650" y="43386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xxbaa#x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baa</a:t>
            </a:r>
            <a:endParaRPr lang="en-US">
              <a:latin typeface="Garamond" charset="0"/>
            </a:endParaRPr>
          </a:p>
        </p:txBody>
      </p:sp>
      <p:sp>
        <p:nvSpPr>
          <p:cNvPr id="26643" name="Left Bracket 36"/>
          <p:cNvSpPr>
            <a:spLocks/>
          </p:cNvSpPr>
          <p:nvPr/>
        </p:nvSpPr>
        <p:spPr bwMode="auto">
          <a:xfrm>
            <a:off x="838200" y="2514600"/>
            <a:ext cx="228600" cy="2667000"/>
          </a:xfrm>
          <a:prstGeom prst="leftBracket">
            <a:avLst>
              <a:gd name="adj" fmla="val 9349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33400" y="2057400"/>
            <a:ext cx="268288" cy="307975"/>
            <a:chOff x="3869266" y="6121398"/>
            <a:chExt cx="268824" cy="307777"/>
          </a:xfrm>
        </p:grpSpPr>
        <p:sp>
          <p:nvSpPr>
            <p:cNvPr id="26666" name="Rectangle 38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TextBox 37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1</a:t>
              </a: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533400" y="2514600"/>
            <a:ext cx="268288" cy="307975"/>
            <a:chOff x="3869266" y="6121398"/>
            <a:chExt cx="268824" cy="307777"/>
          </a:xfrm>
        </p:grpSpPr>
        <p:sp>
          <p:nvSpPr>
            <p:cNvPr id="26664" name="Rectangle 42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TextBox 43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2</a:t>
              </a: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533400" y="2895600"/>
            <a:ext cx="268288" cy="307975"/>
            <a:chOff x="3869266" y="6121398"/>
            <a:chExt cx="268824" cy="307777"/>
          </a:xfrm>
        </p:grpSpPr>
        <p:sp>
          <p:nvSpPr>
            <p:cNvPr id="26662" name="Rectangle 45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TextBox 46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3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3276600"/>
            <a:ext cx="268288" cy="307975"/>
            <a:chOff x="3869266" y="6121398"/>
            <a:chExt cx="268824" cy="307777"/>
          </a:xfrm>
        </p:grpSpPr>
        <p:sp>
          <p:nvSpPr>
            <p:cNvPr id="26660" name="Rectangle 48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TextBox 49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4</a:t>
              </a:r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533400" y="3675063"/>
            <a:ext cx="268288" cy="307975"/>
            <a:chOff x="3869266" y="6121398"/>
            <a:chExt cx="268824" cy="307777"/>
          </a:xfrm>
        </p:grpSpPr>
        <p:sp>
          <p:nvSpPr>
            <p:cNvPr id="26658" name="Rectangle 51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TextBox 52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5</a:t>
              </a:r>
            </a:p>
          </p:txBody>
        </p:sp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533400" y="4419600"/>
            <a:ext cx="268288" cy="307975"/>
            <a:chOff x="3869266" y="6121398"/>
            <a:chExt cx="268824" cy="307777"/>
          </a:xfrm>
        </p:grpSpPr>
        <p:sp>
          <p:nvSpPr>
            <p:cNvPr id="26656" name="Rectangle 57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TextBox 58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6</a:t>
              </a:r>
            </a:p>
          </p:txBody>
        </p:sp>
      </p:grpSp>
      <p:grpSp>
        <p:nvGrpSpPr>
          <p:cNvPr id="8" name="Group 59"/>
          <p:cNvGrpSpPr>
            <a:grpSpLocks/>
          </p:cNvGrpSpPr>
          <p:nvPr/>
        </p:nvGrpSpPr>
        <p:grpSpPr bwMode="auto">
          <a:xfrm>
            <a:off x="533400" y="4800600"/>
            <a:ext cx="268288" cy="307975"/>
            <a:chOff x="3869266" y="6121398"/>
            <a:chExt cx="268824" cy="307777"/>
          </a:xfrm>
        </p:grpSpPr>
        <p:sp>
          <p:nvSpPr>
            <p:cNvPr id="26654" name="Rectangle 60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TextBox 61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7</a:t>
              </a:r>
            </a:p>
          </p:txBody>
        </p:sp>
      </p:grpSp>
      <p:grpSp>
        <p:nvGrpSpPr>
          <p:cNvPr id="9" name="Group 62"/>
          <p:cNvGrpSpPr>
            <a:grpSpLocks/>
          </p:cNvGrpSpPr>
          <p:nvPr/>
        </p:nvGrpSpPr>
        <p:grpSpPr bwMode="auto">
          <a:xfrm>
            <a:off x="533400" y="5410200"/>
            <a:ext cx="268288" cy="307975"/>
            <a:chOff x="3869266" y="6121398"/>
            <a:chExt cx="268824" cy="307777"/>
          </a:xfrm>
        </p:grpSpPr>
        <p:sp>
          <p:nvSpPr>
            <p:cNvPr id="26652" name="Rectangle 63"/>
            <p:cNvSpPr>
              <a:spLocks noChangeArrowheads="1"/>
            </p:cNvSpPr>
            <p:nvPr/>
          </p:nvSpPr>
          <p:spPr bwMode="auto">
            <a:xfrm>
              <a:off x="3886200" y="6172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3" name="TextBox 64"/>
            <p:cNvSpPr txBox="1">
              <a:spLocks noChangeArrowheads="1"/>
            </p:cNvSpPr>
            <p:nvPr/>
          </p:nvSpPr>
          <p:spPr bwMode="auto">
            <a:xfrm>
              <a:off x="3869266" y="6121398"/>
              <a:ext cx="26882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Garamond" charset="0"/>
                </a:rPr>
                <a:t>8</a:t>
              </a:r>
            </a:p>
          </p:txBody>
        </p:sp>
      </p:grpSp>
      <p:sp>
        <p:nvSpPr>
          <p:cNvPr id="44" name="Date Placeholder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5486400" y="1752600"/>
            <a:ext cx="2363146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Garamond" charset="0"/>
              </a:rPr>
              <a:t>L</a:t>
            </a:r>
            <a:r>
              <a:rPr lang="en-US" baseline="-25000">
                <a:latin typeface="Garamond" charset="0"/>
              </a:rPr>
              <a:t>1</a:t>
            </a:r>
            <a:r>
              <a:rPr lang="en-US">
                <a:latin typeface="Garamond" charset="0"/>
              </a:rPr>
              <a:t> = {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#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: </a:t>
            </a:r>
            <a:r>
              <a:rPr lang="en-US" i="1">
                <a:latin typeface="Garamond" charset="0"/>
              </a:rPr>
              <a:t>w</a:t>
            </a:r>
            <a:r>
              <a:rPr lang="en-US">
                <a:latin typeface="Garamond" charset="0"/>
              </a:rPr>
              <a:t> </a:t>
            </a:r>
            <a:r>
              <a:rPr lang="en-US">
                <a:latin typeface="Symbol" charset="2"/>
              </a:rPr>
              <a:t>∈</a:t>
            </a:r>
            <a:r>
              <a:rPr lang="en-US">
                <a:latin typeface="Garamond" charset="0"/>
              </a:rPr>
              <a:t>{a, b}*}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1181100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1189038" y="3248025"/>
            <a:ext cx="37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0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2243138" y="2282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235200" y="2232025"/>
            <a:ext cx="43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a1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3335338" y="2282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3327400" y="2232025"/>
            <a:ext cx="43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a2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4457700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TextBox 11"/>
          <p:cNvSpPr txBox="1">
            <a:spLocks noChangeArrowheads="1"/>
          </p:cNvSpPr>
          <p:nvPr/>
        </p:nvSpPr>
        <p:spPr bwMode="auto">
          <a:xfrm>
            <a:off x="4457700" y="3248025"/>
            <a:ext cx="369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2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2239963" y="4314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TextBox 13"/>
          <p:cNvSpPr txBox="1">
            <a:spLocks noChangeArrowheads="1"/>
          </p:cNvSpPr>
          <p:nvPr/>
        </p:nvSpPr>
        <p:spPr bwMode="auto">
          <a:xfrm>
            <a:off x="2230438" y="4264025"/>
            <a:ext cx="449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b1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3332163" y="4314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TextBox 15"/>
          <p:cNvSpPr txBox="1">
            <a:spLocks noChangeArrowheads="1"/>
          </p:cNvSpPr>
          <p:nvPr/>
        </p:nvSpPr>
        <p:spPr bwMode="auto">
          <a:xfrm>
            <a:off x="3324225" y="4264025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b2</a:t>
            </a:r>
          </a:p>
        </p:txBody>
      </p:sp>
      <p:sp>
        <p:nvSpPr>
          <p:cNvPr id="27664" name="Oval 18"/>
          <p:cNvSpPr>
            <a:spLocks noChangeArrowheads="1"/>
          </p:cNvSpPr>
          <p:nvPr/>
        </p:nvSpPr>
        <p:spPr bwMode="auto">
          <a:xfrm>
            <a:off x="5516563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TextBox 19"/>
          <p:cNvSpPr txBox="1">
            <a:spLocks noChangeArrowheads="1"/>
          </p:cNvSpPr>
          <p:nvPr/>
        </p:nvSpPr>
        <p:spPr bwMode="auto">
          <a:xfrm>
            <a:off x="5516563" y="3248025"/>
            <a:ext cx="369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3</a:t>
            </a:r>
          </a:p>
        </p:txBody>
      </p:sp>
      <p:sp>
        <p:nvSpPr>
          <p:cNvPr id="27666" name="Oval 20"/>
          <p:cNvSpPr>
            <a:spLocks noChangeArrowheads="1"/>
          </p:cNvSpPr>
          <p:nvPr/>
        </p:nvSpPr>
        <p:spPr bwMode="auto">
          <a:xfrm>
            <a:off x="7510463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Box 21"/>
          <p:cNvSpPr txBox="1">
            <a:spLocks noChangeArrowheads="1"/>
          </p:cNvSpPr>
          <p:nvPr/>
        </p:nvSpPr>
        <p:spPr bwMode="auto">
          <a:xfrm>
            <a:off x="7477125" y="3248025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rej</a:t>
            </a:r>
          </a:p>
        </p:txBody>
      </p:sp>
      <p:sp>
        <p:nvSpPr>
          <p:cNvPr id="27668" name="Oval 22"/>
          <p:cNvSpPr>
            <a:spLocks noChangeArrowheads="1"/>
          </p:cNvSpPr>
          <p:nvPr/>
        </p:nvSpPr>
        <p:spPr bwMode="auto">
          <a:xfrm>
            <a:off x="2243138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9" name="TextBox 23"/>
          <p:cNvSpPr txBox="1">
            <a:spLocks noChangeArrowheads="1"/>
          </p:cNvSpPr>
          <p:nvPr/>
        </p:nvSpPr>
        <p:spPr bwMode="auto">
          <a:xfrm>
            <a:off x="2252663" y="3248025"/>
            <a:ext cx="368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1</a:t>
            </a:r>
          </a:p>
        </p:txBody>
      </p:sp>
      <p:sp>
        <p:nvSpPr>
          <p:cNvPr id="27670" name="Oval 24"/>
          <p:cNvSpPr>
            <a:spLocks noChangeArrowheads="1"/>
          </p:cNvSpPr>
          <p:nvPr/>
        </p:nvSpPr>
        <p:spPr bwMode="auto">
          <a:xfrm>
            <a:off x="3319463" y="33067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TextBox 25"/>
          <p:cNvSpPr txBox="1">
            <a:spLocks noChangeArrowheads="1"/>
          </p:cNvSpPr>
          <p:nvPr/>
        </p:nvSpPr>
        <p:spPr bwMode="auto">
          <a:xfrm>
            <a:off x="3276600" y="3255963"/>
            <a:ext cx="488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acc</a:t>
            </a:r>
          </a:p>
        </p:txBody>
      </p:sp>
      <p:cxnSp>
        <p:nvCxnSpPr>
          <p:cNvPr id="27672" name="Straight Arrow Connector 29"/>
          <p:cNvCxnSpPr>
            <a:cxnSpLocks noChangeShapeType="1"/>
          </p:cNvCxnSpPr>
          <p:nvPr/>
        </p:nvCxnSpPr>
        <p:spPr bwMode="auto">
          <a:xfrm>
            <a:off x="927100" y="3484563"/>
            <a:ext cx="2286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3" name="Straight Arrow Connector 30"/>
          <p:cNvCxnSpPr>
            <a:cxnSpLocks noChangeShapeType="1"/>
            <a:endCxn id="27668" idx="2"/>
          </p:cNvCxnSpPr>
          <p:nvPr/>
        </p:nvCxnSpPr>
        <p:spPr bwMode="auto">
          <a:xfrm>
            <a:off x="1562100" y="3484563"/>
            <a:ext cx="68103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4" name="Straight Arrow Connector 32"/>
          <p:cNvCxnSpPr>
            <a:cxnSpLocks noChangeShapeType="1"/>
          </p:cNvCxnSpPr>
          <p:nvPr/>
        </p:nvCxnSpPr>
        <p:spPr bwMode="auto">
          <a:xfrm>
            <a:off x="2628900" y="3484563"/>
            <a:ext cx="68103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5" name="Straight Arrow Connector 33"/>
          <p:cNvCxnSpPr>
            <a:cxnSpLocks noChangeShapeType="1"/>
          </p:cNvCxnSpPr>
          <p:nvPr/>
        </p:nvCxnSpPr>
        <p:spPr bwMode="auto">
          <a:xfrm>
            <a:off x="4830763" y="3489325"/>
            <a:ext cx="681037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6" name="Straight Arrow Connector 34"/>
          <p:cNvCxnSpPr>
            <a:cxnSpLocks noChangeShapeType="1"/>
          </p:cNvCxnSpPr>
          <p:nvPr/>
        </p:nvCxnSpPr>
        <p:spPr bwMode="auto">
          <a:xfrm>
            <a:off x="2636838" y="2468563"/>
            <a:ext cx="682625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7" name="Straight Arrow Connector 35"/>
          <p:cNvCxnSpPr>
            <a:cxnSpLocks noChangeShapeType="1"/>
          </p:cNvCxnSpPr>
          <p:nvPr/>
        </p:nvCxnSpPr>
        <p:spPr bwMode="auto">
          <a:xfrm>
            <a:off x="2636838" y="4518025"/>
            <a:ext cx="682625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Arc 36"/>
          <p:cNvSpPr/>
          <p:nvPr/>
        </p:nvSpPr>
        <p:spPr bwMode="auto">
          <a:xfrm>
            <a:off x="2281238" y="20288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Arc 37"/>
          <p:cNvSpPr/>
          <p:nvPr/>
        </p:nvSpPr>
        <p:spPr bwMode="auto">
          <a:xfrm>
            <a:off x="3382963" y="20034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Arc 38"/>
          <p:cNvSpPr/>
          <p:nvPr/>
        </p:nvSpPr>
        <p:spPr bwMode="auto">
          <a:xfrm flipV="1">
            <a:off x="2281238" y="46624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Arc 39"/>
          <p:cNvSpPr/>
          <p:nvPr/>
        </p:nvSpPr>
        <p:spPr bwMode="auto">
          <a:xfrm flipV="1">
            <a:off x="3382963" y="46370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Arc 40"/>
          <p:cNvSpPr/>
          <p:nvPr/>
        </p:nvSpPr>
        <p:spPr bwMode="auto">
          <a:xfrm>
            <a:off x="2290763" y="30194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83" name="TextBox 41"/>
          <p:cNvSpPr txBox="1">
            <a:spLocks noChangeArrowheads="1"/>
          </p:cNvSpPr>
          <p:nvPr/>
        </p:nvSpPr>
        <p:spPr bwMode="auto">
          <a:xfrm rot="-2500174">
            <a:off x="1331913" y="2859088"/>
            <a:ext cx="595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a/xR</a:t>
            </a:r>
          </a:p>
        </p:txBody>
      </p:sp>
      <p:sp>
        <p:nvSpPr>
          <p:cNvPr id="27684" name="TextBox 42"/>
          <p:cNvSpPr txBox="1">
            <a:spLocks noChangeArrowheads="1"/>
          </p:cNvSpPr>
          <p:nvPr/>
        </p:nvSpPr>
        <p:spPr bwMode="auto">
          <a:xfrm>
            <a:off x="2628900" y="2112963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sp>
        <p:nvSpPr>
          <p:cNvPr id="27685" name="TextBox 43"/>
          <p:cNvSpPr txBox="1">
            <a:spLocks noChangeArrowheads="1"/>
          </p:cNvSpPr>
          <p:nvPr/>
        </p:nvSpPr>
        <p:spPr bwMode="auto">
          <a:xfrm>
            <a:off x="2636838" y="4478338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cxnSp>
        <p:nvCxnSpPr>
          <p:cNvPr id="27686" name="Straight Arrow Connector 44"/>
          <p:cNvCxnSpPr>
            <a:cxnSpLocks noChangeShapeType="1"/>
          </p:cNvCxnSpPr>
          <p:nvPr/>
        </p:nvCxnSpPr>
        <p:spPr bwMode="auto">
          <a:xfrm flipV="1">
            <a:off x="1511300" y="26384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87" name="Straight Arrow Connector 47"/>
          <p:cNvCxnSpPr>
            <a:cxnSpLocks noChangeShapeType="1"/>
          </p:cNvCxnSpPr>
          <p:nvPr/>
        </p:nvCxnSpPr>
        <p:spPr bwMode="auto">
          <a:xfrm>
            <a:off x="1511300" y="3662363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88" name="TextBox 48"/>
          <p:cNvSpPr txBox="1">
            <a:spLocks noChangeArrowheads="1"/>
          </p:cNvSpPr>
          <p:nvPr/>
        </p:nvSpPr>
        <p:spPr bwMode="auto">
          <a:xfrm rot="-2500174">
            <a:off x="3540125" y="3844925"/>
            <a:ext cx="6080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b/xL</a:t>
            </a:r>
          </a:p>
        </p:txBody>
      </p:sp>
      <p:cxnSp>
        <p:nvCxnSpPr>
          <p:cNvPr id="27689" name="Straight Arrow Connector 49"/>
          <p:cNvCxnSpPr>
            <a:cxnSpLocks noChangeShapeType="1"/>
          </p:cNvCxnSpPr>
          <p:nvPr/>
        </p:nvCxnSpPr>
        <p:spPr bwMode="auto">
          <a:xfrm flipV="1">
            <a:off x="3689350" y="36544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90" name="TextBox 50"/>
          <p:cNvSpPr txBox="1">
            <a:spLocks noChangeArrowheads="1"/>
          </p:cNvSpPr>
          <p:nvPr/>
        </p:nvSpPr>
        <p:spPr bwMode="auto">
          <a:xfrm rot="2544744">
            <a:off x="1481138" y="3560763"/>
            <a:ext cx="6207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b/xR</a:t>
            </a:r>
          </a:p>
        </p:txBody>
      </p:sp>
      <p:cxnSp>
        <p:nvCxnSpPr>
          <p:cNvPr id="27691" name="Straight Arrow Connector 51"/>
          <p:cNvCxnSpPr>
            <a:cxnSpLocks noChangeShapeType="1"/>
          </p:cNvCxnSpPr>
          <p:nvPr/>
        </p:nvCxnSpPr>
        <p:spPr bwMode="auto">
          <a:xfrm>
            <a:off x="3695700" y="26003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92" name="TextBox 52"/>
          <p:cNvSpPr txBox="1">
            <a:spLocks noChangeArrowheads="1"/>
          </p:cNvSpPr>
          <p:nvPr/>
        </p:nvSpPr>
        <p:spPr bwMode="auto">
          <a:xfrm rot="2544744">
            <a:off x="3695700" y="2514600"/>
            <a:ext cx="582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a/xL</a:t>
            </a:r>
          </a:p>
        </p:txBody>
      </p:sp>
      <p:sp>
        <p:nvSpPr>
          <p:cNvPr id="27693" name="TextBox 53"/>
          <p:cNvSpPr txBox="1">
            <a:spLocks noChangeArrowheads="1"/>
          </p:cNvSpPr>
          <p:nvPr/>
        </p:nvSpPr>
        <p:spPr bwMode="auto">
          <a:xfrm>
            <a:off x="2128838" y="1371600"/>
            <a:ext cx="582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a/aR</a:t>
            </a:r>
          </a:p>
        </p:txBody>
      </p:sp>
      <p:sp>
        <p:nvSpPr>
          <p:cNvPr id="27694" name="TextBox 54"/>
          <p:cNvSpPr txBox="1">
            <a:spLocks noChangeArrowheads="1"/>
          </p:cNvSpPr>
          <p:nvPr/>
        </p:nvSpPr>
        <p:spPr bwMode="auto">
          <a:xfrm>
            <a:off x="2120900" y="1651000"/>
            <a:ext cx="62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b/bR</a:t>
            </a:r>
          </a:p>
        </p:txBody>
      </p:sp>
      <p:sp>
        <p:nvSpPr>
          <p:cNvPr id="27695" name="TextBox 55"/>
          <p:cNvSpPr txBox="1">
            <a:spLocks noChangeArrowheads="1"/>
          </p:cNvSpPr>
          <p:nvPr/>
        </p:nvSpPr>
        <p:spPr bwMode="auto">
          <a:xfrm>
            <a:off x="2138363" y="4927600"/>
            <a:ext cx="582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a/aR</a:t>
            </a:r>
          </a:p>
        </p:txBody>
      </p:sp>
      <p:sp>
        <p:nvSpPr>
          <p:cNvPr id="27696" name="TextBox 56"/>
          <p:cNvSpPr txBox="1">
            <a:spLocks noChangeArrowheads="1"/>
          </p:cNvSpPr>
          <p:nvPr/>
        </p:nvSpPr>
        <p:spPr bwMode="auto">
          <a:xfrm>
            <a:off x="2130425" y="5207000"/>
            <a:ext cx="62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b/bR</a:t>
            </a:r>
          </a:p>
        </p:txBody>
      </p:sp>
      <p:sp>
        <p:nvSpPr>
          <p:cNvPr id="27697" name="TextBox 57"/>
          <p:cNvSpPr txBox="1">
            <a:spLocks noChangeArrowheads="1"/>
          </p:cNvSpPr>
          <p:nvPr/>
        </p:nvSpPr>
        <p:spPr bwMode="auto">
          <a:xfrm>
            <a:off x="3252788" y="1665288"/>
            <a:ext cx="6080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7698" name="TextBox 58"/>
          <p:cNvSpPr txBox="1">
            <a:spLocks noChangeArrowheads="1"/>
          </p:cNvSpPr>
          <p:nvPr/>
        </p:nvSpPr>
        <p:spPr bwMode="auto">
          <a:xfrm>
            <a:off x="2143125" y="2674938"/>
            <a:ext cx="6080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7699" name="TextBox 59"/>
          <p:cNvSpPr txBox="1">
            <a:spLocks noChangeArrowheads="1"/>
          </p:cNvSpPr>
          <p:nvPr/>
        </p:nvSpPr>
        <p:spPr bwMode="auto">
          <a:xfrm>
            <a:off x="3213100" y="4927600"/>
            <a:ext cx="608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7700" name="TextBox 60"/>
          <p:cNvSpPr txBox="1">
            <a:spLocks noChangeArrowheads="1"/>
          </p:cNvSpPr>
          <p:nvPr/>
        </p:nvSpPr>
        <p:spPr bwMode="auto">
          <a:xfrm>
            <a:off x="4367213" y="2130425"/>
            <a:ext cx="571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a/aL</a:t>
            </a:r>
          </a:p>
        </p:txBody>
      </p:sp>
      <p:sp>
        <p:nvSpPr>
          <p:cNvPr id="62" name="Arc 61"/>
          <p:cNvSpPr/>
          <p:nvPr/>
        </p:nvSpPr>
        <p:spPr bwMode="auto">
          <a:xfrm>
            <a:off x="4491038" y="3027363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702" name="TextBox 62"/>
          <p:cNvSpPr txBox="1">
            <a:spLocks noChangeArrowheads="1"/>
          </p:cNvSpPr>
          <p:nvPr/>
        </p:nvSpPr>
        <p:spPr bwMode="auto">
          <a:xfrm>
            <a:off x="4356100" y="2387600"/>
            <a:ext cx="614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b/bL</a:t>
            </a:r>
          </a:p>
        </p:txBody>
      </p:sp>
      <p:sp>
        <p:nvSpPr>
          <p:cNvPr id="27703" name="TextBox 63"/>
          <p:cNvSpPr txBox="1">
            <a:spLocks noChangeArrowheads="1"/>
          </p:cNvSpPr>
          <p:nvPr/>
        </p:nvSpPr>
        <p:spPr bwMode="auto">
          <a:xfrm>
            <a:off x="4367213" y="2659063"/>
            <a:ext cx="595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x/xL</a:t>
            </a:r>
          </a:p>
        </p:txBody>
      </p:sp>
      <p:sp>
        <p:nvSpPr>
          <p:cNvPr id="27704" name="TextBox 64"/>
          <p:cNvSpPr txBox="1">
            <a:spLocks noChangeArrowheads="1"/>
          </p:cNvSpPr>
          <p:nvPr/>
        </p:nvSpPr>
        <p:spPr bwMode="auto">
          <a:xfrm>
            <a:off x="2543175" y="3167063"/>
            <a:ext cx="8270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ＭＳ ゴシック" charset="-128"/>
                <a:ea typeface="ＭＳ ゴシック" charset="-128"/>
              </a:rPr>
              <a:t>☐/☐</a:t>
            </a:r>
            <a:r>
              <a:rPr lang="en-US" sz="1600">
                <a:latin typeface="Garamond" charset="0"/>
              </a:rPr>
              <a:t>R</a:t>
            </a:r>
          </a:p>
        </p:txBody>
      </p:sp>
      <p:sp>
        <p:nvSpPr>
          <p:cNvPr id="27705" name="TextBox 65"/>
          <p:cNvSpPr txBox="1">
            <a:spLocks noChangeArrowheads="1"/>
          </p:cNvSpPr>
          <p:nvPr/>
        </p:nvSpPr>
        <p:spPr bwMode="auto">
          <a:xfrm>
            <a:off x="1600200" y="3167063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sp>
        <p:nvSpPr>
          <p:cNvPr id="27706" name="TextBox 66"/>
          <p:cNvSpPr txBox="1">
            <a:spLocks noChangeArrowheads="1"/>
          </p:cNvSpPr>
          <p:nvPr/>
        </p:nvSpPr>
        <p:spPr bwMode="auto">
          <a:xfrm>
            <a:off x="4838700" y="3146425"/>
            <a:ext cx="6889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#/#L</a:t>
            </a:r>
          </a:p>
        </p:txBody>
      </p:sp>
      <p:sp>
        <p:nvSpPr>
          <p:cNvPr id="27707" name="TextBox 67"/>
          <p:cNvSpPr txBox="1">
            <a:spLocks noChangeArrowheads="1"/>
          </p:cNvSpPr>
          <p:nvPr/>
        </p:nvSpPr>
        <p:spPr bwMode="auto">
          <a:xfrm>
            <a:off x="5416550" y="2359025"/>
            <a:ext cx="571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a/aL</a:t>
            </a:r>
          </a:p>
        </p:txBody>
      </p:sp>
      <p:sp>
        <p:nvSpPr>
          <p:cNvPr id="27708" name="TextBox 68"/>
          <p:cNvSpPr txBox="1">
            <a:spLocks noChangeArrowheads="1"/>
          </p:cNvSpPr>
          <p:nvPr/>
        </p:nvSpPr>
        <p:spPr bwMode="auto">
          <a:xfrm>
            <a:off x="5405438" y="2616200"/>
            <a:ext cx="6143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b/bL</a:t>
            </a:r>
          </a:p>
        </p:txBody>
      </p:sp>
      <p:sp>
        <p:nvSpPr>
          <p:cNvPr id="70" name="Arc 69"/>
          <p:cNvSpPr/>
          <p:nvPr/>
        </p:nvSpPr>
        <p:spPr bwMode="auto">
          <a:xfrm>
            <a:off x="5557838" y="30368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27710" name="Straight Connector 71"/>
          <p:cNvCxnSpPr>
            <a:cxnSpLocks noChangeShapeType="1"/>
            <a:stCxn id="27664" idx="4"/>
          </p:cNvCxnSpPr>
          <p:nvPr/>
        </p:nvCxnSpPr>
        <p:spPr bwMode="auto">
          <a:xfrm rot="16200000" flipH="1">
            <a:off x="4661694" y="4725194"/>
            <a:ext cx="2111375" cy="20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711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335757" y="4750594"/>
            <a:ext cx="2082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712" name="Straight Connector 75"/>
          <p:cNvCxnSpPr>
            <a:cxnSpLocks noChangeShapeType="1"/>
          </p:cNvCxnSpPr>
          <p:nvPr/>
        </p:nvCxnSpPr>
        <p:spPr bwMode="auto">
          <a:xfrm>
            <a:off x="1384300" y="5791200"/>
            <a:ext cx="4343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7713" name="TextBox 77"/>
          <p:cNvSpPr txBox="1">
            <a:spLocks noChangeArrowheads="1"/>
          </p:cNvSpPr>
          <p:nvPr/>
        </p:nvSpPr>
        <p:spPr bwMode="auto">
          <a:xfrm>
            <a:off x="3236913" y="5757863"/>
            <a:ext cx="6064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cxnSp>
        <p:nvCxnSpPr>
          <p:cNvPr id="27714" name="Straight Arrow Connector 78"/>
          <p:cNvCxnSpPr>
            <a:cxnSpLocks noChangeShapeType="1"/>
          </p:cNvCxnSpPr>
          <p:nvPr/>
        </p:nvCxnSpPr>
        <p:spPr bwMode="auto">
          <a:xfrm flipV="1">
            <a:off x="7239000" y="3649663"/>
            <a:ext cx="312738" cy="28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715" name="Straight Arrow Connector 80"/>
          <p:cNvCxnSpPr>
            <a:cxnSpLocks noChangeShapeType="1"/>
          </p:cNvCxnSpPr>
          <p:nvPr/>
        </p:nvCxnSpPr>
        <p:spPr bwMode="auto">
          <a:xfrm>
            <a:off x="7086600" y="3484563"/>
            <a:ext cx="42386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716" name="Straight Arrow Connector 82"/>
          <p:cNvCxnSpPr>
            <a:cxnSpLocks noChangeShapeType="1"/>
          </p:cNvCxnSpPr>
          <p:nvPr/>
        </p:nvCxnSpPr>
        <p:spPr bwMode="auto">
          <a:xfrm>
            <a:off x="7239000" y="3021013"/>
            <a:ext cx="330200" cy="298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717" name="TextBox 84"/>
          <p:cNvSpPr txBox="1">
            <a:spLocks noChangeArrowheads="1"/>
          </p:cNvSpPr>
          <p:nvPr/>
        </p:nvSpPr>
        <p:spPr bwMode="auto">
          <a:xfrm>
            <a:off x="6705600" y="3929063"/>
            <a:ext cx="1423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everything else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938338" y="3386138"/>
            <a:ext cx="246062" cy="246062"/>
            <a:chOff x="0" y="4648200"/>
            <a:chExt cx="244779" cy="246221"/>
          </a:xfrm>
        </p:grpSpPr>
        <p:sp>
          <p:nvSpPr>
            <p:cNvPr id="27755" name="Rectangle 8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TextBox 87"/>
            <p:cNvSpPr txBox="1">
              <a:spLocks noChangeArrowheads="1"/>
            </p:cNvSpPr>
            <p:nvPr/>
          </p:nvSpPr>
          <p:spPr bwMode="auto">
            <a:xfrm>
              <a:off x="0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1</a:t>
              </a:r>
            </a:p>
          </p:txBody>
        </p:sp>
      </p:grpSp>
      <p:grpSp>
        <p:nvGrpSpPr>
          <p:cNvPr id="3" name="Group 89"/>
          <p:cNvGrpSpPr>
            <a:grpSpLocks/>
          </p:cNvGrpSpPr>
          <p:nvPr/>
        </p:nvGrpSpPr>
        <p:grpSpPr bwMode="auto">
          <a:xfrm rot="-2507242">
            <a:off x="1898650" y="2746375"/>
            <a:ext cx="261938" cy="246063"/>
            <a:chOff x="0" y="4648200"/>
            <a:chExt cx="261610" cy="246221"/>
          </a:xfrm>
        </p:grpSpPr>
        <p:sp>
          <p:nvSpPr>
            <p:cNvPr id="27753" name="Rectangle 90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4" name="TextBox 91"/>
            <p:cNvSpPr txBox="1">
              <a:spLocks noChangeArrowheads="1"/>
            </p:cNvSpPr>
            <p:nvPr/>
          </p:nvSpPr>
          <p:spPr bwMode="auto">
            <a:xfrm>
              <a:off x="0" y="4648200"/>
              <a:ext cx="26161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2</a:t>
              </a:r>
            </a:p>
          </p:txBody>
        </p:sp>
      </p:grpSp>
      <p:grpSp>
        <p:nvGrpSpPr>
          <p:cNvPr id="4" name="Group 95"/>
          <p:cNvGrpSpPr>
            <a:grpSpLocks/>
          </p:cNvGrpSpPr>
          <p:nvPr/>
        </p:nvGrpSpPr>
        <p:grpSpPr bwMode="auto">
          <a:xfrm rot="-2507242">
            <a:off x="2035175" y="2638425"/>
            <a:ext cx="244475" cy="246063"/>
            <a:chOff x="8415" y="4648200"/>
            <a:chExt cx="244779" cy="246221"/>
          </a:xfrm>
        </p:grpSpPr>
        <p:sp>
          <p:nvSpPr>
            <p:cNvPr id="27751" name="Rectangle 9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2" name="TextBox 97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3</a:t>
              </a:r>
            </a:p>
          </p:txBody>
        </p:sp>
      </p:grpSp>
      <p:grpSp>
        <p:nvGrpSpPr>
          <p:cNvPr id="5" name="Group 98"/>
          <p:cNvGrpSpPr>
            <a:grpSpLocks/>
          </p:cNvGrpSpPr>
          <p:nvPr/>
        </p:nvGrpSpPr>
        <p:grpSpPr bwMode="auto">
          <a:xfrm rot="2446689">
            <a:off x="1878013" y="3940175"/>
            <a:ext cx="260350" cy="246063"/>
            <a:chOff x="0" y="4648200"/>
            <a:chExt cx="261610" cy="246221"/>
          </a:xfrm>
        </p:grpSpPr>
        <p:sp>
          <p:nvSpPr>
            <p:cNvPr id="27749" name="Rectangle 99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TextBox 100"/>
            <p:cNvSpPr txBox="1">
              <a:spLocks noChangeArrowheads="1"/>
            </p:cNvSpPr>
            <p:nvPr/>
          </p:nvSpPr>
          <p:spPr bwMode="auto">
            <a:xfrm>
              <a:off x="0" y="4648200"/>
              <a:ext cx="26161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2</a:t>
              </a:r>
            </a:p>
          </p:txBody>
        </p:sp>
      </p:grpSp>
      <p:grpSp>
        <p:nvGrpSpPr>
          <p:cNvPr id="6" name="Group 104"/>
          <p:cNvGrpSpPr>
            <a:grpSpLocks/>
          </p:cNvGrpSpPr>
          <p:nvPr/>
        </p:nvGrpSpPr>
        <p:grpSpPr bwMode="auto">
          <a:xfrm rot="2446689">
            <a:off x="2012950" y="4049713"/>
            <a:ext cx="244475" cy="246062"/>
            <a:chOff x="8415" y="4648200"/>
            <a:chExt cx="244779" cy="246221"/>
          </a:xfrm>
        </p:grpSpPr>
        <p:sp>
          <p:nvSpPr>
            <p:cNvPr id="27747" name="Rectangle 105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TextBox 106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3</a:t>
              </a:r>
            </a:p>
          </p:txBody>
        </p:sp>
      </p:grpSp>
      <p:grpSp>
        <p:nvGrpSpPr>
          <p:cNvPr id="7" name="Group 107"/>
          <p:cNvGrpSpPr>
            <a:grpSpLocks/>
          </p:cNvGrpSpPr>
          <p:nvPr/>
        </p:nvGrpSpPr>
        <p:grpSpPr bwMode="auto">
          <a:xfrm>
            <a:off x="3124200" y="2497138"/>
            <a:ext cx="257175" cy="246062"/>
            <a:chOff x="0" y="4648200"/>
            <a:chExt cx="257603" cy="246221"/>
          </a:xfrm>
        </p:grpSpPr>
        <p:sp>
          <p:nvSpPr>
            <p:cNvPr id="27745" name="Rectangle 108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TextBox 109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4</a:t>
              </a:r>
            </a:p>
          </p:txBody>
        </p:sp>
      </p:grpSp>
      <p:grpSp>
        <p:nvGrpSpPr>
          <p:cNvPr id="8" name="Group 110"/>
          <p:cNvGrpSpPr>
            <a:grpSpLocks/>
          </p:cNvGrpSpPr>
          <p:nvPr/>
        </p:nvGrpSpPr>
        <p:grpSpPr bwMode="auto">
          <a:xfrm>
            <a:off x="3124200" y="4249738"/>
            <a:ext cx="257175" cy="246062"/>
            <a:chOff x="0" y="4648200"/>
            <a:chExt cx="257603" cy="246221"/>
          </a:xfrm>
        </p:grpSpPr>
        <p:sp>
          <p:nvSpPr>
            <p:cNvPr id="27743" name="Rectangle 111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TextBox 112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4</a:t>
              </a:r>
            </a:p>
          </p:txBody>
        </p:sp>
      </p:grpSp>
      <p:grpSp>
        <p:nvGrpSpPr>
          <p:cNvPr id="9" name="Group 119"/>
          <p:cNvGrpSpPr>
            <a:grpSpLocks/>
          </p:cNvGrpSpPr>
          <p:nvPr/>
        </p:nvGrpSpPr>
        <p:grpSpPr bwMode="auto">
          <a:xfrm rot="2446689">
            <a:off x="4073525" y="2908300"/>
            <a:ext cx="244475" cy="246063"/>
            <a:chOff x="8415" y="4648200"/>
            <a:chExt cx="244779" cy="246221"/>
          </a:xfrm>
        </p:grpSpPr>
        <p:sp>
          <p:nvSpPr>
            <p:cNvPr id="27741" name="Rectangle 120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TextBox 121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5</a:t>
              </a:r>
            </a:p>
          </p:txBody>
        </p:sp>
      </p:grpSp>
      <p:grpSp>
        <p:nvGrpSpPr>
          <p:cNvPr id="10" name="Group 122"/>
          <p:cNvGrpSpPr>
            <a:grpSpLocks/>
          </p:cNvGrpSpPr>
          <p:nvPr/>
        </p:nvGrpSpPr>
        <p:grpSpPr bwMode="auto">
          <a:xfrm rot="2446689">
            <a:off x="4200525" y="3019425"/>
            <a:ext cx="244475" cy="246063"/>
            <a:chOff x="8415" y="4648200"/>
            <a:chExt cx="244779" cy="246221"/>
          </a:xfrm>
        </p:grpSpPr>
        <p:sp>
          <p:nvSpPr>
            <p:cNvPr id="27739" name="Rectangle 123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TextBox 124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6</a:t>
              </a:r>
            </a:p>
          </p:txBody>
        </p:sp>
      </p:grpSp>
      <p:grpSp>
        <p:nvGrpSpPr>
          <p:cNvPr id="11" name="Group 125"/>
          <p:cNvGrpSpPr>
            <a:grpSpLocks/>
          </p:cNvGrpSpPr>
          <p:nvPr/>
        </p:nvGrpSpPr>
        <p:grpSpPr bwMode="auto">
          <a:xfrm rot="-2507242">
            <a:off x="4064000" y="3752850"/>
            <a:ext cx="246063" cy="246063"/>
            <a:chOff x="8415" y="4648200"/>
            <a:chExt cx="244779" cy="246221"/>
          </a:xfrm>
        </p:grpSpPr>
        <p:sp>
          <p:nvSpPr>
            <p:cNvPr id="27737" name="Rectangle 12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8" name="TextBox 127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5</a:t>
              </a:r>
            </a:p>
          </p:txBody>
        </p:sp>
      </p:grpSp>
      <p:grpSp>
        <p:nvGrpSpPr>
          <p:cNvPr id="12" name="Group 128"/>
          <p:cNvGrpSpPr>
            <a:grpSpLocks/>
          </p:cNvGrpSpPr>
          <p:nvPr/>
        </p:nvGrpSpPr>
        <p:grpSpPr bwMode="auto">
          <a:xfrm rot="-2507242">
            <a:off x="4191000" y="3646488"/>
            <a:ext cx="246063" cy="246062"/>
            <a:chOff x="8415" y="4648200"/>
            <a:chExt cx="244779" cy="246221"/>
          </a:xfrm>
        </p:grpSpPr>
        <p:sp>
          <p:nvSpPr>
            <p:cNvPr id="27735" name="Rectangle 129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6" name="TextBox 130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6</a:t>
              </a:r>
            </a:p>
          </p:txBody>
        </p:sp>
      </p:grpSp>
      <p:grpSp>
        <p:nvGrpSpPr>
          <p:cNvPr id="13" name="Group 131"/>
          <p:cNvGrpSpPr>
            <a:grpSpLocks/>
          </p:cNvGrpSpPr>
          <p:nvPr/>
        </p:nvGrpSpPr>
        <p:grpSpPr bwMode="auto">
          <a:xfrm>
            <a:off x="5321300" y="3563938"/>
            <a:ext cx="258763" cy="246062"/>
            <a:chOff x="0" y="4648200"/>
            <a:chExt cx="257603" cy="246221"/>
          </a:xfrm>
        </p:grpSpPr>
        <p:sp>
          <p:nvSpPr>
            <p:cNvPr id="27733" name="Rectangle 132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TextBox 133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7</a:t>
              </a:r>
            </a:p>
          </p:txBody>
        </p:sp>
      </p:grpSp>
      <p:grpSp>
        <p:nvGrpSpPr>
          <p:cNvPr id="14" name="Group 134"/>
          <p:cNvGrpSpPr>
            <a:grpSpLocks/>
          </p:cNvGrpSpPr>
          <p:nvPr/>
        </p:nvGrpSpPr>
        <p:grpSpPr bwMode="auto">
          <a:xfrm>
            <a:off x="2616200" y="3462338"/>
            <a:ext cx="244475" cy="246062"/>
            <a:chOff x="0" y="4648200"/>
            <a:chExt cx="244779" cy="246221"/>
          </a:xfrm>
        </p:grpSpPr>
        <p:sp>
          <p:nvSpPr>
            <p:cNvPr id="27731" name="Rectangle 135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TextBox 136"/>
            <p:cNvSpPr txBox="1">
              <a:spLocks noChangeArrowheads="1"/>
            </p:cNvSpPr>
            <p:nvPr/>
          </p:nvSpPr>
          <p:spPr bwMode="auto">
            <a:xfrm>
              <a:off x="0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8</a:t>
              </a:r>
            </a:p>
          </p:txBody>
        </p:sp>
      </p:grpSp>
      <p:sp>
        <p:nvSpPr>
          <p:cNvPr id="109" name="Date Placeholder 10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1" name="Footer Placeholder 1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647700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55638" y="3248025"/>
            <a:ext cx="37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0</a:t>
            </a: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1709738" y="2282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TextBox 7"/>
          <p:cNvSpPr txBox="1">
            <a:spLocks noChangeArrowheads="1"/>
          </p:cNvSpPr>
          <p:nvPr/>
        </p:nvSpPr>
        <p:spPr bwMode="auto">
          <a:xfrm>
            <a:off x="1701800" y="2232025"/>
            <a:ext cx="43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a1</a:t>
            </a: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2801938" y="2282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TextBox 9"/>
          <p:cNvSpPr txBox="1">
            <a:spLocks noChangeArrowheads="1"/>
          </p:cNvSpPr>
          <p:nvPr/>
        </p:nvSpPr>
        <p:spPr bwMode="auto">
          <a:xfrm>
            <a:off x="2794000" y="2232025"/>
            <a:ext cx="43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a2</a:t>
            </a: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3924300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TextBox 11"/>
          <p:cNvSpPr txBox="1">
            <a:spLocks noChangeArrowheads="1"/>
          </p:cNvSpPr>
          <p:nvPr/>
        </p:nvSpPr>
        <p:spPr bwMode="auto">
          <a:xfrm>
            <a:off x="3924300" y="3248025"/>
            <a:ext cx="369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2</a:t>
            </a: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1706563" y="4314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TextBox 13"/>
          <p:cNvSpPr txBox="1">
            <a:spLocks noChangeArrowheads="1"/>
          </p:cNvSpPr>
          <p:nvPr/>
        </p:nvSpPr>
        <p:spPr bwMode="auto">
          <a:xfrm>
            <a:off x="1697038" y="4264025"/>
            <a:ext cx="449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b1</a:t>
            </a: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2798763" y="4314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TextBox 15"/>
          <p:cNvSpPr txBox="1">
            <a:spLocks noChangeArrowheads="1"/>
          </p:cNvSpPr>
          <p:nvPr/>
        </p:nvSpPr>
        <p:spPr bwMode="auto">
          <a:xfrm>
            <a:off x="2790825" y="4264025"/>
            <a:ext cx="447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b2</a:t>
            </a:r>
          </a:p>
        </p:txBody>
      </p:sp>
      <p:sp>
        <p:nvSpPr>
          <p:cNvPr id="28687" name="Oval 18"/>
          <p:cNvSpPr>
            <a:spLocks noChangeArrowheads="1"/>
          </p:cNvSpPr>
          <p:nvPr/>
        </p:nvSpPr>
        <p:spPr bwMode="auto">
          <a:xfrm>
            <a:off x="4983163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TextBox 19"/>
          <p:cNvSpPr txBox="1">
            <a:spLocks noChangeArrowheads="1"/>
          </p:cNvSpPr>
          <p:nvPr/>
        </p:nvSpPr>
        <p:spPr bwMode="auto">
          <a:xfrm>
            <a:off x="4983163" y="3248025"/>
            <a:ext cx="369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3</a:t>
            </a:r>
          </a:p>
        </p:txBody>
      </p:sp>
      <p:sp>
        <p:nvSpPr>
          <p:cNvPr id="28689" name="Oval 22"/>
          <p:cNvSpPr>
            <a:spLocks noChangeArrowheads="1"/>
          </p:cNvSpPr>
          <p:nvPr/>
        </p:nvSpPr>
        <p:spPr bwMode="auto">
          <a:xfrm>
            <a:off x="1709738" y="32988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TextBox 23"/>
          <p:cNvSpPr txBox="1">
            <a:spLocks noChangeArrowheads="1"/>
          </p:cNvSpPr>
          <p:nvPr/>
        </p:nvSpPr>
        <p:spPr bwMode="auto">
          <a:xfrm>
            <a:off x="1719263" y="3248025"/>
            <a:ext cx="368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1</a:t>
            </a:r>
          </a:p>
        </p:txBody>
      </p:sp>
      <p:sp>
        <p:nvSpPr>
          <p:cNvPr id="28691" name="Oval 24"/>
          <p:cNvSpPr>
            <a:spLocks noChangeArrowheads="1"/>
          </p:cNvSpPr>
          <p:nvPr/>
        </p:nvSpPr>
        <p:spPr bwMode="auto">
          <a:xfrm>
            <a:off x="2786063" y="33067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TextBox 25"/>
          <p:cNvSpPr txBox="1">
            <a:spLocks noChangeArrowheads="1"/>
          </p:cNvSpPr>
          <p:nvPr/>
        </p:nvSpPr>
        <p:spPr bwMode="auto">
          <a:xfrm>
            <a:off x="2743200" y="3255963"/>
            <a:ext cx="488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acc</a:t>
            </a:r>
          </a:p>
        </p:txBody>
      </p:sp>
      <p:cxnSp>
        <p:nvCxnSpPr>
          <p:cNvPr id="28693" name="Straight Arrow Connector 29"/>
          <p:cNvCxnSpPr>
            <a:cxnSpLocks noChangeShapeType="1"/>
          </p:cNvCxnSpPr>
          <p:nvPr/>
        </p:nvCxnSpPr>
        <p:spPr bwMode="auto">
          <a:xfrm>
            <a:off x="393700" y="3484563"/>
            <a:ext cx="2286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694" name="Straight Arrow Connector 30"/>
          <p:cNvCxnSpPr>
            <a:cxnSpLocks noChangeShapeType="1"/>
            <a:endCxn id="28689" idx="2"/>
          </p:cNvCxnSpPr>
          <p:nvPr/>
        </p:nvCxnSpPr>
        <p:spPr bwMode="auto">
          <a:xfrm>
            <a:off x="1028700" y="3484563"/>
            <a:ext cx="68103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695" name="Straight Arrow Connector 32"/>
          <p:cNvCxnSpPr>
            <a:cxnSpLocks noChangeShapeType="1"/>
          </p:cNvCxnSpPr>
          <p:nvPr/>
        </p:nvCxnSpPr>
        <p:spPr bwMode="auto">
          <a:xfrm>
            <a:off x="2095500" y="3484563"/>
            <a:ext cx="68103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696" name="Straight Arrow Connector 33"/>
          <p:cNvCxnSpPr>
            <a:cxnSpLocks noChangeShapeType="1"/>
          </p:cNvCxnSpPr>
          <p:nvPr/>
        </p:nvCxnSpPr>
        <p:spPr bwMode="auto">
          <a:xfrm>
            <a:off x="4297363" y="3489325"/>
            <a:ext cx="681037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697" name="Straight Arrow Connector 34"/>
          <p:cNvCxnSpPr>
            <a:cxnSpLocks noChangeShapeType="1"/>
          </p:cNvCxnSpPr>
          <p:nvPr/>
        </p:nvCxnSpPr>
        <p:spPr bwMode="auto">
          <a:xfrm>
            <a:off x="2103438" y="2468563"/>
            <a:ext cx="682625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698" name="Straight Arrow Connector 35"/>
          <p:cNvCxnSpPr>
            <a:cxnSpLocks noChangeShapeType="1"/>
          </p:cNvCxnSpPr>
          <p:nvPr/>
        </p:nvCxnSpPr>
        <p:spPr bwMode="auto">
          <a:xfrm>
            <a:off x="2103438" y="4518025"/>
            <a:ext cx="682625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Arc 36"/>
          <p:cNvSpPr/>
          <p:nvPr/>
        </p:nvSpPr>
        <p:spPr bwMode="auto">
          <a:xfrm>
            <a:off x="1747838" y="20288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Arc 37"/>
          <p:cNvSpPr/>
          <p:nvPr/>
        </p:nvSpPr>
        <p:spPr bwMode="auto">
          <a:xfrm>
            <a:off x="2849563" y="20034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Arc 38"/>
          <p:cNvSpPr/>
          <p:nvPr/>
        </p:nvSpPr>
        <p:spPr bwMode="auto">
          <a:xfrm flipV="1">
            <a:off x="1747838" y="46624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Arc 39"/>
          <p:cNvSpPr/>
          <p:nvPr/>
        </p:nvSpPr>
        <p:spPr bwMode="auto">
          <a:xfrm flipV="1">
            <a:off x="2849563" y="46370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Arc 40"/>
          <p:cNvSpPr/>
          <p:nvPr/>
        </p:nvSpPr>
        <p:spPr bwMode="auto">
          <a:xfrm>
            <a:off x="1757363" y="3019425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4" name="TextBox 41"/>
          <p:cNvSpPr txBox="1">
            <a:spLocks noChangeArrowheads="1"/>
          </p:cNvSpPr>
          <p:nvPr/>
        </p:nvSpPr>
        <p:spPr bwMode="auto">
          <a:xfrm rot="-2500174">
            <a:off x="798513" y="2859088"/>
            <a:ext cx="595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a/xR</a:t>
            </a:r>
          </a:p>
        </p:txBody>
      </p:sp>
      <p:sp>
        <p:nvSpPr>
          <p:cNvPr id="28705" name="TextBox 42"/>
          <p:cNvSpPr txBox="1">
            <a:spLocks noChangeArrowheads="1"/>
          </p:cNvSpPr>
          <p:nvPr/>
        </p:nvSpPr>
        <p:spPr bwMode="auto">
          <a:xfrm>
            <a:off x="2095500" y="2112963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sp>
        <p:nvSpPr>
          <p:cNvPr id="28706" name="TextBox 43"/>
          <p:cNvSpPr txBox="1">
            <a:spLocks noChangeArrowheads="1"/>
          </p:cNvSpPr>
          <p:nvPr/>
        </p:nvSpPr>
        <p:spPr bwMode="auto">
          <a:xfrm>
            <a:off x="2103438" y="4478338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cxnSp>
        <p:nvCxnSpPr>
          <p:cNvPr id="28707" name="Straight Arrow Connector 44"/>
          <p:cNvCxnSpPr>
            <a:cxnSpLocks noChangeShapeType="1"/>
          </p:cNvCxnSpPr>
          <p:nvPr/>
        </p:nvCxnSpPr>
        <p:spPr bwMode="auto">
          <a:xfrm flipV="1">
            <a:off x="977900" y="26384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708" name="Straight Arrow Connector 47"/>
          <p:cNvCxnSpPr>
            <a:cxnSpLocks noChangeShapeType="1"/>
          </p:cNvCxnSpPr>
          <p:nvPr/>
        </p:nvCxnSpPr>
        <p:spPr bwMode="auto">
          <a:xfrm>
            <a:off x="977900" y="3662363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709" name="TextBox 48"/>
          <p:cNvSpPr txBox="1">
            <a:spLocks noChangeArrowheads="1"/>
          </p:cNvSpPr>
          <p:nvPr/>
        </p:nvSpPr>
        <p:spPr bwMode="auto">
          <a:xfrm rot="-2500174">
            <a:off x="3006725" y="3844925"/>
            <a:ext cx="6080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b/xL</a:t>
            </a:r>
          </a:p>
        </p:txBody>
      </p:sp>
      <p:cxnSp>
        <p:nvCxnSpPr>
          <p:cNvPr id="28710" name="Straight Arrow Connector 49"/>
          <p:cNvCxnSpPr>
            <a:cxnSpLocks noChangeShapeType="1"/>
          </p:cNvCxnSpPr>
          <p:nvPr/>
        </p:nvCxnSpPr>
        <p:spPr bwMode="auto">
          <a:xfrm flipV="1">
            <a:off x="3155950" y="36544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711" name="TextBox 50"/>
          <p:cNvSpPr txBox="1">
            <a:spLocks noChangeArrowheads="1"/>
          </p:cNvSpPr>
          <p:nvPr/>
        </p:nvSpPr>
        <p:spPr bwMode="auto">
          <a:xfrm rot="2544744">
            <a:off x="947738" y="3560763"/>
            <a:ext cx="6207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b/xR</a:t>
            </a:r>
          </a:p>
        </p:txBody>
      </p:sp>
      <p:cxnSp>
        <p:nvCxnSpPr>
          <p:cNvPr id="28712" name="Straight Arrow Connector 51"/>
          <p:cNvCxnSpPr>
            <a:cxnSpLocks noChangeShapeType="1"/>
          </p:cNvCxnSpPr>
          <p:nvPr/>
        </p:nvCxnSpPr>
        <p:spPr bwMode="auto">
          <a:xfrm>
            <a:off x="3162300" y="2600325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713" name="TextBox 52"/>
          <p:cNvSpPr txBox="1">
            <a:spLocks noChangeArrowheads="1"/>
          </p:cNvSpPr>
          <p:nvPr/>
        </p:nvSpPr>
        <p:spPr bwMode="auto">
          <a:xfrm rot="2544744">
            <a:off x="3162300" y="2514600"/>
            <a:ext cx="582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a/xL</a:t>
            </a:r>
          </a:p>
        </p:txBody>
      </p:sp>
      <p:sp>
        <p:nvSpPr>
          <p:cNvPr id="28714" name="TextBox 53"/>
          <p:cNvSpPr txBox="1">
            <a:spLocks noChangeArrowheads="1"/>
          </p:cNvSpPr>
          <p:nvPr/>
        </p:nvSpPr>
        <p:spPr bwMode="auto">
          <a:xfrm>
            <a:off x="1595438" y="1371600"/>
            <a:ext cx="582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a/aR</a:t>
            </a:r>
          </a:p>
        </p:txBody>
      </p:sp>
      <p:sp>
        <p:nvSpPr>
          <p:cNvPr id="28715" name="TextBox 54"/>
          <p:cNvSpPr txBox="1">
            <a:spLocks noChangeArrowheads="1"/>
          </p:cNvSpPr>
          <p:nvPr/>
        </p:nvSpPr>
        <p:spPr bwMode="auto">
          <a:xfrm>
            <a:off x="1587500" y="1651000"/>
            <a:ext cx="62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b/bR</a:t>
            </a:r>
          </a:p>
        </p:txBody>
      </p:sp>
      <p:sp>
        <p:nvSpPr>
          <p:cNvPr id="28716" name="TextBox 55"/>
          <p:cNvSpPr txBox="1">
            <a:spLocks noChangeArrowheads="1"/>
          </p:cNvSpPr>
          <p:nvPr/>
        </p:nvSpPr>
        <p:spPr bwMode="auto">
          <a:xfrm>
            <a:off x="1604963" y="4927600"/>
            <a:ext cx="582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a/aR</a:t>
            </a:r>
          </a:p>
        </p:txBody>
      </p:sp>
      <p:sp>
        <p:nvSpPr>
          <p:cNvPr id="28717" name="TextBox 56"/>
          <p:cNvSpPr txBox="1">
            <a:spLocks noChangeArrowheads="1"/>
          </p:cNvSpPr>
          <p:nvPr/>
        </p:nvSpPr>
        <p:spPr bwMode="auto">
          <a:xfrm>
            <a:off x="1597025" y="5207000"/>
            <a:ext cx="6238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b/bR</a:t>
            </a:r>
          </a:p>
        </p:txBody>
      </p:sp>
      <p:sp>
        <p:nvSpPr>
          <p:cNvPr id="28718" name="TextBox 57"/>
          <p:cNvSpPr txBox="1">
            <a:spLocks noChangeArrowheads="1"/>
          </p:cNvSpPr>
          <p:nvPr/>
        </p:nvSpPr>
        <p:spPr bwMode="auto">
          <a:xfrm>
            <a:off x="2719388" y="1665288"/>
            <a:ext cx="6080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8719" name="TextBox 58"/>
          <p:cNvSpPr txBox="1">
            <a:spLocks noChangeArrowheads="1"/>
          </p:cNvSpPr>
          <p:nvPr/>
        </p:nvSpPr>
        <p:spPr bwMode="auto">
          <a:xfrm>
            <a:off x="1609725" y="2674938"/>
            <a:ext cx="6080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8720" name="TextBox 59"/>
          <p:cNvSpPr txBox="1">
            <a:spLocks noChangeArrowheads="1"/>
          </p:cNvSpPr>
          <p:nvPr/>
        </p:nvSpPr>
        <p:spPr bwMode="auto">
          <a:xfrm>
            <a:off x="2679700" y="4927600"/>
            <a:ext cx="608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sp>
        <p:nvSpPr>
          <p:cNvPr id="28721" name="TextBox 60"/>
          <p:cNvSpPr txBox="1">
            <a:spLocks noChangeArrowheads="1"/>
          </p:cNvSpPr>
          <p:nvPr/>
        </p:nvSpPr>
        <p:spPr bwMode="auto">
          <a:xfrm>
            <a:off x="3833813" y="2130425"/>
            <a:ext cx="571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a/aL</a:t>
            </a:r>
          </a:p>
        </p:txBody>
      </p:sp>
      <p:sp>
        <p:nvSpPr>
          <p:cNvPr id="62" name="Arc 61"/>
          <p:cNvSpPr/>
          <p:nvPr/>
        </p:nvSpPr>
        <p:spPr bwMode="auto">
          <a:xfrm>
            <a:off x="3957638" y="3027363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23" name="TextBox 62"/>
          <p:cNvSpPr txBox="1">
            <a:spLocks noChangeArrowheads="1"/>
          </p:cNvSpPr>
          <p:nvPr/>
        </p:nvSpPr>
        <p:spPr bwMode="auto">
          <a:xfrm>
            <a:off x="3822700" y="2387600"/>
            <a:ext cx="614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b/bL</a:t>
            </a:r>
          </a:p>
        </p:txBody>
      </p:sp>
      <p:sp>
        <p:nvSpPr>
          <p:cNvPr id="28724" name="TextBox 63"/>
          <p:cNvSpPr txBox="1">
            <a:spLocks noChangeArrowheads="1"/>
          </p:cNvSpPr>
          <p:nvPr/>
        </p:nvSpPr>
        <p:spPr bwMode="auto">
          <a:xfrm>
            <a:off x="3833813" y="2659063"/>
            <a:ext cx="595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x/xL</a:t>
            </a:r>
          </a:p>
        </p:txBody>
      </p:sp>
      <p:sp>
        <p:nvSpPr>
          <p:cNvPr id="28725" name="TextBox 64"/>
          <p:cNvSpPr txBox="1">
            <a:spLocks noChangeArrowheads="1"/>
          </p:cNvSpPr>
          <p:nvPr/>
        </p:nvSpPr>
        <p:spPr bwMode="auto">
          <a:xfrm>
            <a:off x="2009775" y="3167063"/>
            <a:ext cx="8270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ＭＳ ゴシック" charset="-128"/>
                <a:ea typeface="ＭＳ ゴシック" charset="-128"/>
              </a:rPr>
              <a:t>☐/☐</a:t>
            </a:r>
            <a:r>
              <a:rPr lang="en-US" sz="1600">
                <a:latin typeface="Garamond" charset="0"/>
              </a:rPr>
              <a:t>R</a:t>
            </a:r>
          </a:p>
        </p:txBody>
      </p:sp>
      <p:sp>
        <p:nvSpPr>
          <p:cNvPr id="28726" name="TextBox 65"/>
          <p:cNvSpPr txBox="1">
            <a:spLocks noChangeArrowheads="1"/>
          </p:cNvSpPr>
          <p:nvPr/>
        </p:nvSpPr>
        <p:spPr bwMode="auto">
          <a:xfrm>
            <a:off x="1066800" y="3167063"/>
            <a:ext cx="688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#/#R</a:t>
            </a:r>
          </a:p>
        </p:txBody>
      </p:sp>
      <p:sp>
        <p:nvSpPr>
          <p:cNvPr id="28727" name="TextBox 66"/>
          <p:cNvSpPr txBox="1">
            <a:spLocks noChangeArrowheads="1"/>
          </p:cNvSpPr>
          <p:nvPr/>
        </p:nvSpPr>
        <p:spPr bwMode="auto">
          <a:xfrm>
            <a:off x="4305300" y="3146425"/>
            <a:ext cx="6889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#/#L</a:t>
            </a:r>
          </a:p>
        </p:txBody>
      </p:sp>
      <p:sp>
        <p:nvSpPr>
          <p:cNvPr id="28728" name="TextBox 67"/>
          <p:cNvSpPr txBox="1">
            <a:spLocks noChangeArrowheads="1"/>
          </p:cNvSpPr>
          <p:nvPr/>
        </p:nvSpPr>
        <p:spPr bwMode="auto">
          <a:xfrm>
            <a:off x="4883150" y="2359025"/>
            <a:ext cx="571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a/aL</a:t>
            </a:r>
          </a:p>
        </p:txBody>
      </p:sp>
      <p:sp>
        <p:nvSpPr>
          <p:cNvPr id="28729" name="TextBox 68"/>
          <p:cNvSpPr txBox="1">
            <a:spLocks noChangeArrowheads="1"/>
          </p:cNvSpPr>
          <p:nvPr/>
        </p:nvSpPr>
        <p:spPr bwMode="auto">
          <a:xfrm>
            <a:off x="4872038" y="2616200"/>
            <a:ext cx="6143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b/bL</a:t>
            </a:r>
          </a:p>
        </p:txBody>
      </p:sp>
      <p:sp>
        <p:nvSpPr>
          <p:cNvPr id="70" name="Arc 69"/>
          <p:cNvSpPr/>
          <p:nvPr/>
        </p:nvSpPr>
        <p:spPr bwMode="auto">
          <a:xfrm>
            <a:off x="5024438" y="3036888"/>
            <a:ext cx="304800" cy="304800"/>
          </a:xfrm>
          <a:prstGeom prst="arc">
            <a:avLst>
              <a:gd name="adj1" fmla="val 8778590"/>
              <a:gd name="adj2" fmla="val 23573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28731" name="Straight Connector 71"/>
          <p:cNvCxnSpPr>
            <a:cxnSpLocks noChangeShapeType="1"/>
            <a:stCxn id="28687" idx="4"/>
          </p:cNvCxnSpPr>
          <p:nvPr/>
        </p:nvCxnSpPr>
        <p:spPr bwMode="auto">
          <a:xfrm rot="16200000" flipH="1">
            <a:off x="4128294" y="4725194"/>
            <a:ext cx="2111375" cy="20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73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-197643" y="4750594"/>
            <a:ext cx="2082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733" name="Straight Connector 75"/>
          <p:cNvCxnSpPr>
            <a:cxnSpLocks noChangeShapeType="1"/>
          </p:cNvCxnSpPr>
          <p:nvPr/>
        </p:nvCxnSpPr>
        <p:spPr bwMode="auto">
          <a:xfrm>
            <a:off x="850900" y="5791200"/>
            <a:ext cx="4343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734" name="TextBox 77"/>
          <p:cNvSpPr txBox="1">
            <a:spLocks noChangeArrowheads="1"/>
          </p:cNvSpPr>
          <p:nvPr/>
        </p:nvSpPr>
        <p:spPr bwMode="auto">
          <a:xfrm>
            <a:off x="2703513" y="5757863"/>
            <a:ext cx="6064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Garamond" charset="0"/>
              </a:rPr>
              <a:t>x/xR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404938" y="3386138"/>
            <a:ext cx="246062" cy="246062"/>
            <a:chOff x="0" y="4648200"/>
            <a:chExt cx="244779" cy="246221"/>
          </a:xfrm>
        </p:grpSpPr>
        <p:sp>
          <p:nvSpPr>
            <p:cNvPr id="28784" name="Rectangle 8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" name="TextBox 87"/>
            <p:cNvSpPr txBox="1">
              <a:spLocks noChangeArrowheads="1"/>
            </p:cNvSpPr>
            <p:nvPr/>
          </p:nvSpPr>
          <p:spPr bwMode="auto">
            <a:xfrm>
              <a:off x="0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1</a:t>
              </a:r>
            </a:p>
          </p:txBody>
        </p:sp>
      </p:grpSp>
      <p:grpSp>
        <p:nvGrpSpPr>
          <p:cNvPr id="3" name="Group 89"/>
          <p:cNvGrpSpPr>
            <a:grpSpLocks/>
          </p:cNvGrpSpPr>
          <p:nvPr/>
        </p:nvGrpSpPr>
        <p:grpSpPr bwMode="auto">
          <a:xfrm rot="-2507242">
            <a:off x="1365250" y="2746375"/>
            <a:ext cx="261938" cy="246063"/>
            <a:chOff x="0" y="4648200"/>
            <a:chExt cx="261610" cy="246221"/>
          </a:xfrm>
        </p:grpSpPr>
        <p:sp>
          <p:nvSpPr>
            <p:cNvPr id="28782" name="Rectangle 90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" name="TextBox 91"/>
            <p:cNvSpPr txBox="1">
              <a:spLocks noChangeArrowheads="1"/>
            </p:cNvSpPr>
            <p:nvPr/>
          </p:nvSpPr>
          <p:spPr bwMode="auto">
            <a:xfrm>
              <a:off x="0" y="4648200"/>
              <a:ext cx="26161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2</a:t>
              </a:r>
            </a:p>
          </p:txBody>
        </p:sp>
      </p:grpSp>
      <p:grpSp>
        <p:nvGrpSpPr>
          <p:cNvPr id="4" name="Group 95"/>
          <p:cNvGrpSpPr>
            <a:grpSpLocks/>
          </p:cNvGrpSpPr>
          <p:nvPr/>
        </p:nvGrpSpPr>
        <p:grpSpPr bwMode="auto">
          <a:xfrm rot="-2507242">
            <a:off x="1501775" y="2638425"/>
            <a:ext cx="244475" cy="246063"/>
            <a:chOff x="8415" y="4648200"/>
            <a:chExt cx="244779" cy="246221"/>
          </a:xfrm>
        </p:grpSpPr>
        <p:sp>
          <p:nvSpPr>
            <p:cNvPr id="28780" name="Rectangle 9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" name="TextBox 97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3</a:t>
              </a:r>
            </a:p>
          </p:txBody>
        </p:sp>
      </p:grpSp>
      <p:grpSp>
        <p:nvGrpSpPr>
          <p:cNvPr id="5" name="Group 98"/>
          <p:cNvGrpSpPr>
            <a:grpSpLocks/>
          </p:cNvGrpSpPr>
          <p:nvPr/>
        </p:nvGrpSpPr>
        <p:grpSpPr bwMode="auto">
          <a:xfrm rot="2446689">
            <a:off x="1344613" y="3940175"/>
            <a:ext cx="260350" cy="246063"/>
            <a:chOff x="0" y="4648200"/>
            <a:chExt cx="261610" cy="246221"/>
          </a:xfrm>
        </p:grpSpPr>
        <p:sp>
          <p:nvSpPr>
            <p:cNvPr id="28778" name="Rectangle 99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9" name="TextBox 100"/>
            <p:cNvSpPr txBox="1">
              <a:spLocks noChangeArrowheads="1"/>
            </p:cNvSpPr>
            <p:nvPr/>
          </p:nvSpPr>
          <p:spPr bwMode="auto">
            <a:xfrm>
              <a:off x="0" y="4648200"/>
              <a:ext cx="26161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2</a:t>
              </a:r>
            </a:p>
          </p:txBody>
        </p:sp>
      </p:grpSp>
      <p:grpSp>
        <p:nvGrpSpPr>
          <p:cNvPr id="6" name="Group 104"/>
          <p:cNvGrpSpPr>
            <a:grpSpLocks/>
          </p:cNvGrpSpPr>
          <p:nvPr/>
        </p:nvGrpSpPr>
        <p:grpSpPr bwMode="auto">
          <a:xfrm rot="2446689">
            <a:off x="1479550" y="4049713"/>
            <a:ext cx="244475" cy="246062"/>
            <a:chOff x="8415" y="4648200"/>
            <a:chExt cx="244779" cy="246221"/>
          </a:xfrm>
        </p:grpSpPr>
        <p:sp>
          <p:nvSpPr>
            <p:cNvPr id="28776" name="Rectangle 105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7" name="TextBox 106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3</a:t>
              </a:r>
            </a:p>
          </p:txBody>
        </p:sp>
      </p:grpSp>
      <p:grpSp>
        <p:nvGrpSpPr>
          <p:cNvPr id="7" name="Group 107"/>
          <p:cNvGrpSpPr>
            <a:grpSpLocks/>
          </p:cNvGrpSpPr>
          <p:nvPr/>
        </p:nvGrpSpPr>
        <p:grpSpPr bwMode="auto">
          <a:xfrm>
            <a:off x="2590800" y="2497138"/>
            <a:ext cx="257175" cy="246062"/>
            <a:chOff x="0" y="4648200"/>
            <a:chExt cx="257603" cy="246221"/>
          </a:xfrm>
        </p:grpSpPr>
        <p:sp>
          <p:nvSpPr>
            <p:cNvPr id="28774" name="Rectangle 108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" name="TextBox 109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4</a:t>
              </a:r>
            </a:p>
          </p:txBody>
        </p:sp>
      </p:grpSp>
      <p:grpSp>
        <p:nvGrpSpPr>
          <p:cNvPr id="8" name="Group 110"/>
          <p:cNvGrpSpPr>
            <a:grpSpLocks/>
          </p:cNvGrpSpPr>
          <p:nvPr/>
        </p:nvGrpSpPr>
        <p:grpSpPr bwMode="auto">
          <a:xfrm>
            <a:off x="2590800" y="4249738"/>
            <a:ext cx="257175" cy="246062"/>
            <a:chOff x="0" y="4648200"/>
            <a:chExt cx="257603" cy="246221"/>
          </a:xfrm>
        </p:grpSpPr>
        <p:sp>
          <p:nvSpPr>
            <p:cNvPr id="28772" name="Rectangle 111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3" name="TextBox 112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4</a:t>
              </a:r>
            </a:p>
          </p:txBody>
        </p:sp>
      </p:grpSp>
      <p:grpSp>
        <p:nvGrpSpPr>
          <p:cNvPr id="9" name="Group 119"/>
          <p:cNvGrpSpPr>
            <a:grpSpLocks/>
          </p:cNvGrpSpPr>
          <p:nvPr/>
        </p:nvGrpSpPr>
        <p:grpSpPr bwMode="auto">
          <a:xfrm rot="2446689">
            <a:off x="3540125" y="2908300"/>
            <a:ext cx="244475" cy="246063"/>
            <a:chOff x="8415" y="4648200"/>
            <a:chExt cx="244779" cy="246221"/>
          </a:xfrm>
        </p:grpSpPr>
        <p:sp>
          <p:nvSpPr>
            <p:cNvPr id="28770" name="Rectangle 120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1" name="TextBox 121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5</a:t>
              </a:r>
            </a:p>
          </p:txBody>
        </p:sp>
      </p:grpSp>
      <p:grpSp>
        <p:nvGrpSpPr>
          <p:cNvPr id="10" name="Group 122"/>
          <p:cNvGrpSpPr>
            <a:grpSpLocks/>
          </p:cNvGrpSpPr>
          <p:nvPr/>
        </p:nvGrpSpPr>
        <p:grpSpPr bwMode="auto">
          <a:xfrm rot="2446689">
            <a:off x="3667125" y="3019425"/>
            <a:ext cx="244475" cy="246063"/>
            <a:chOff x="8415" y="4648200"/>
            <a:chExt cx="244779" cy="246221"/>
          </a:xfrm>
        </p:grpSpPr>
        <p:sp>
          <p:nvSpPr>
            <p:cNvPr id="28768" name="Rectangle 123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9" name="TextBox 124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6</a:t>
              </a:r>
            </a:p>
          </p:txBody>
        </p:sp>
      </p:grpSp>
      <p:grpSp>
        <p:nvGrpSpPr>
          <p:cNvPr id="11" name="Group 125"/>
          <p:cNvGrpSpPr>
            <a:grpSpLocks/>
          </p:cNvGrpSpPr>
          <p:nvPr/>
        </p:nvGrpSpPr>
        <p:grpSpPr bwMode="auto">
          <a:xfrm rot="-2507242">
            <a:off x="3530600" y="3752850"/>
            <a:ext cx="246063" cy="246063"/>
            <a:chOff x="8415" y="4648200"/>
            <a:chExt cx="244779" cy="246221"/>
          </a:xfrm>
        </p:grpSpPr>
        <p:sp>
          <p:nvSpPr>
            <p:cNvPr id="28766" name="Rectangle 126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7" name="TextBox 127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5</a:t>
              </a:r>
            </a:p>
          </p:txBody>
        </p:sp>
      </p:grpSp>
      <p:grpSp>
        <p:nvGrpSpPr>
          <p:cNvPr id="12" name="Group 128"/>
          <p:cNvGrpSpPr>
            <a:grpSpLocks/>
          </p:cNvGrpSpPr>
          <p:nvPr/>
        </p:nvGrpSpPr>
        <p:grpSpPr bwMode="auto">
          <a:xfrm rot="-2507242">
            <a:off x="3657600" y="3646488"/>
            <a:ext cx="246063" cy="246062"/>
            <a:chOff x="8415" y="4648200"/>
            <a:chExt cx="244779" cy="246221"/>
          </a:xfrm>
        </p:grpSpPr>
        <p:sp>
          <p:nvSpPr>
            <p:cNvPr id="28764" name="Rectangle 129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5" name="TextBox 130"/>
            <p:cNvSpPr txBox="1">
              <a:spLocks noChangeArrowheads="1"/>
            </p:cNvSpPr>
            <p:nvPr/>
          </p:nvSpPr>
          <p:spPr bwMode="auto">
            <a:xfrm>
              <a:off x="8415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6</a:t>
              </a:r>
            </a:p>
          </p:txBody>
        </p:sp>
      </p:grpSp>
      <p:grpSp>
        <p:nvGrpSpPr>
          <p:cNvPr id="13" name="Group 131"/>
          <p:cNvGrpSpPr>
            <a:grpSpLocks/>
          </p:cNvGrpSpPr>
          <p:nvPr/>
        </p:nvGrpSpPr>
        <p:grpSpPr bwMode="auto">
          <a:xfrm>
            <a:off x="4787900" y="3563938"/>
            <a:ext cx="258763" cy="246062"/>
            <a:chOff x="0" y="4648200"/>
            <a:chExt cx="257603" cy="246221"/>
          </a:xfrm>
        </p:grpSpPr>
        <p:sp>
          <p:nvSpPr>
            <p:cNvPr id="28762" name="Rectangle 132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3" name="TextBox 133"/>
            <p:cNvSpPr txBox="1">
              <a:spLocks noChangeArrowheads="1"/>
            </p:cNvSpPr>
            <p:nvPr/>
          </p:nvSpPr>
          <p:spPr bwMode="auto">
            <a:xfrm>
              <a:off x="0" y="4648200"/>
              <a:ext cx="25760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7</a:t>
              </a:r>
            </a:p>
          </p:txBody>
        </p:sp>
      </p:grpSp>
      <p:grpSp>
        <p:nvGrpSpPr>
          <p:cNvPr id="14" name="Group 134"/>
          <p:cNvGrpSpPr>
            <a:grpSpLocks/>
          </p:cNvGrpSpPr>
          <p:nvPr/>
        </p:nvGrpSpPr>
        <p:grpSpPr bwMode="auto">
          <a:xfrm>
            <a:off x="2082800" y="3462338"/>
            <a:ext cx="244475" cy="246062"/>
            <a:chOff x="0" y="4648200"/>
            <a:chExt cx="244779" cy="246221"/>
          </a:xfrm>
        </p:grpSpPr>
        <p:sp>
          <p:nvSpPr>
            <p:cNvPr id="28760" name="Rectangle 135"/>
            <p:cNvSpPr>
              <a:spLocks noChangeArrowheads="1"/>
            </p:cNvSpPr>
            <p:nvPr/>
          </p:nvSpPr>
          <p:spPr bwMode="auto">
            <a:xfrm>
              <a:off x="50799" y="4715936"/>
              <a:ext cx="135466" cy="1354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1" name="TextBox 136"/>
            <p:cNvSpPr txBox="1">
              <a:spLocks noChangeArrowheads="1"/>
            </p:cNvSpPr>
            <p:nvPr/>
          </p:nvSpPr>
          <p:spPr bwMode="auto">
            <a:xfrm>
              <a:off x="0" y="4648200"/>
              <a:ext cx="24477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Garamond" charset="0"/>
                </a:rPr>
                <a:t>8</a:t>
              </a:r>
            </a:p>
          </p:txBody>
        </p: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19800" y="1524000"/>
            <a:ext cx="18549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input: </a:t>
            </a:r>
            <a:r>
              <a:rPr lang="en-US" dirty="0" err="1">
                <a:latin typeface="Courier New" charset="0"/>
                <a:cs typeface="Courier New" charset="0"/>
              </a:rPr>
              <a:t>aab#aab</a:t>
            </a:r>
            <a:endParaRPr lang="en-US" dirty="0">
              <a:latin typeface="Courier New" charset="0"/>
              <a:cs typeface="Courier New" charset="0"/>
            </a:endParaRPr>
          </a:p>
        </p:txBody>
      </p:sp>
      <p:sp>
        <p:nvSpPr>
          <p:cNvPr id="110" name="TextBox 109"/>
          <p:cNvSpPr txBox="1">
            <a:spLocks noChangeArrowheads="1"/>
          </p:cNvSpPr>
          <p:nvPr/>
        </p:nvSpPr>
        <p:spPr bwMode="auto">
          <a:xfrm>
            <a:off x="5997575" y="1900237"/>
            <a:ext cx="18646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99FF"/>
                </a:solidFill>
              </a:rPr>
              <a:t>configurations:</a:t>
            </a:r>
            <a:endParaRPr lang="en-US" b="1" dirty="0">
              <a:solidFill>
                <a:srgbClr val="6699FF"/>
              </a:solidFill>
              <a:latin typeface="Courier New" charset="0"/>
              <a:cs typeface="Courier New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997575" y="2209800"/>
            <a:ext cx="177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0</a:t>
            </a:r>
            <a:r>
              <a:rPr lang="en-US">
                <a:latin typeface="Courier New" charset="0"/>
                <a:cs typeface="Courier New" charset="0"/>
              </a:rPr>
              <a:t>aab#aab</a:t>
            </a: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5997575" y="2586038"/>
            <a:ext cx="1808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a1</a:t>
            </a:r>
            <a:r>
              <a:rPr lang="en-US">
                <a:latin typeface="Courier New" charset="0"/>
                <a:cs typeface="Courier New" charset="0"/>
              </a:rPr>
              <a:t>ab#aab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5997575" y="2967038"/>
            <a:ext cx="1808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xa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a1</a:t>
            </a:r>
            <a:r>
              <a:rPr lang="en-US">
                <a:latin typeface="Courier New" charset="0"/>
                <a:cs typeface="Courier New" charset="0"/>
              </a:rPr>
              <a:t>b#aab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5997575" y="3348038"/>
            <a:ext cx="1808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xab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a1</a:t>
            </a:r>
            <a:r>
              <a:rPr lang="en-US">
                <a:latin typeface="Courier New" charset="0"/>
                <a:cs typeface="Courier New" charset="0"/>
              </a:rPr>
              <a:t>#aab</a:t>
            </a: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5997575" y="3729038"/>
            <a:ext cx="1808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xab#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a2</a:t>
            </a:r>
            <a:r>
              <a:rPr lang="en-US">
                <a:latin typeface="Courier New" charset="0"/>
                <a:cs typeface="Courier New" charset="0"/>
              </a:rPr>
              <a:t>aab</a:t>
            </a: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5997575" y="4110038"/>
            <a:ext cx="17256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xab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2</a:t>
            </a:r>
            <a:r>
              <a:rPr lang="en-US">
                <a:latin typeface="Courier New" charset="0"/>
                <a:cs typeface="Courier New" charset="0"/>
              </a:rPr>
              <a:t>#xab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5997575" y="4495800"/>
            <a:ext cx="17256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xa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3</a:t>
            </a:r>
            <a:r>
              <a:rPr lang="en-US">
                <a:latin typeface="Courier New" charset="0"/>
                <a:cs typeface="Courier New" charset="0"/>
              </a:rPr>
              <a:t>b#xab</a:t>
            </a: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5997575" y="4876800"/>
            <a:ext cx="17256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3</a:t>
            </a:r>
            <a:r>
              <a:rPr lang="en-US">
                <a:latin typeface="Courier New" charset="0"/>
                <a:cs typeface="Courier New" charset="0"/>
              </a:rPr>
              <a:t>ab#xab</a:t>
            </a: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5997575" y="5253038"/>
            <a:ext cx="17256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3</a:t>
            </a:r>
            <a:r>
              <a:rPr lang="en-US">
                <a:latin typeface="Courier New" charset="0"/>
                <a:cs typeface="Courier New" charset="0"/>
              </a:rPr>
              <a:t>xab#xab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997575" y="5634038"/>
            <a:ext cx="17256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0</a:t>
            </a:r>
            <a:r>
              <a:rPr lang="en-US">
                <a:latin typeface="Courier New" charset="0"/>
                <a:cs typeface="Courier New" charset="0"/>
              </a:rPr>
              <a:t>ab#xab</a:t>
            </a:r>
          </a:p>
        </p:txBody>
      </p:sp>
      <p:sp>
        <p:nvSpPr>
          <p:cNvPr id="121" name="Date Placeholder 1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22" name="Slide Number Placeholder 1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3" name="Footer Placeholder 1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</a:rPr>
              <a:t>How to describe Turing Machines?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353425" cy="2693987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</a:rPr>
              <a:t>Unlike for DFAs, NFAs, PDAs, we rarely give complete state diagrams of Turing Machines</a:t>
            </a:r>
          </a:p>
          <a:p>
            <a:r>
              <a:rPr lang="en-US" dirty="0" smtClean="0">
                <a:ea typeface="ＭＳ Ｐゴシック" charset="-128"/>
              </a:rPr>
              <a:t>Usually </a:t>
            </a:r>
            <a:r>
              <a:rPr lang="en-US" dirty="0" smtClean="0">
                <a:ea typeface="ＭＳ Ｐゴシック" charset="-128"/>
              </a:rPr>
              <a:t>we give a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high-level description</a:t>
            </a:r>
            <a:r>
              <a:rPr lang="en-US" dirty="0" smtClean="0">
                <a:ea typeface="ＭＳ Ｐゴシック" charset="-128"/>
              </a:rPr>
              <a:t>:</a:t>
            </a:r>
            <a:br>
              <a:rPr lang="en-US" dirty="0" smtClean="0">
                <a:ea typeface="ＭＳ Ｐゴシック" charset="-128"/>
              </a:rPr>
            </a:br>
            <a:r>
              <a:rPr lang="en-US" dirty="0" smtClean="0">
                <a:ea typeface="ＭＳ Ｐゴシック" charset="-128"/>
              </a:rPr>
              <a:t>A recipe about the workings of the Turing Machine </a:t>
            </a:r>
          </a:p>
        </p:txBody>
      </p:sp>
      <p:sp>
        <p:nvSpPr>
          <p:cNvPr id="36868" name="TextBox 3"/>
          <p:cNvSpPr txBox="1">
            <a:spLocks noChangeArrowheads="1"/>
          </p:cNvSpPr>
          <p:nvPr/>
        </p:nvSpPr>
        <p:spPr bwMode="auto">
          <a:xfrm>
            <a:off x="838200" y="4810125"/>
            <a:ext cx="76025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Comic Sans MS" charset="0"/>
              </a:rPr>
              <a:t>Just like in cooking, practice makes perfect!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Straight Connector 16"/>
          <p:cNvCxnSpPr>
            <a:cxnSpLocks noChangeShapeType="1"/>
          </p:cNvCxnSpPr>
          <p:nvPr/>
        </p:nvCxnSpPr>
        <p:spPr bwMode="auto">
          <a:xfrm rot="16200000" flipH="1">
            <a:off x="1600200" y="4402138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891" name="Straight Connector 19"/>
          <p:cNvCxnSpPr>
            <a:cxnSpLocks noChangeShapeType="1"/>
          </p:cNvCxnSpPr>
          <p:nvPr/>
        </p:nvCxnSpPr>
        <p:spPr bwMode="auto">
          <a:xfrm rot="5400000">
            <a:off x="2133601" y="4935537"/>
            <a:ext cx="1066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892" name="Straight Connector 21"/>
          <p:cNvCxnSpPr>
            <a:cxnSpLocks noChangeShapeType="1"/>
          </p:cNvCxnSpPr>
          <p:nvPr/>
        </p:nvCxnSpPr>
        <p:spPr bwMode="auto">
          <a:xfrm rot="5400000">
            <a:off x="1600200" y="4402138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893" name="Straight Connector 23"/>
          <p:cNvCxnSpPr>
            <a:cxnSpLocks noChangeShapeType="1"/>
          </p:cNvCxnSpPr>
          <p:nvPr/>
        </p:nvCxnSpPr>
        <p:spPr bwMode="auto">
          <a:xfrm>
            <a:off x="1600200" y="5468938"/>
            <a:ext cx="1066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7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37895" name="TextBox 3"/>
          <p:cNvSpPr txBox="1">
            <a:spLocks noChangeArrowheads="1"/>
          </p:cNvSpPr>
          <p:nvPr/>
        </p:nvSpPr>
        <p:spPr bwMode="auto">
          <a:xfrm>
            <a:off x="762000" y="1752600"/>
            <a:ext cx="4691669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Garamond" charset="0"/>
              </a:rPr>
              <a:t>L</a:t>
            </a:r>
            <a:r>
              <a:rPr lang="en-US" baseline="-25000">
                <a:latin typeface="Garamond" charset="0"/>
              </a:rPr>
              <a:t>4</a:t>
            </a:r>
            <a:r>
              <a:rPr lang="en-US">
                <a:latin typeface="Garamond" charset="0"/>
              </a:rPr>
              <a:t> = {〈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〉: 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 is a connected undirected graph}</a:t>
            </a:r>
          </a:p>
        </p:txBody>
      </p:sp>
      <p:sp>
        <p:nvSpPr>
          <p:cNvPr id="22536" name="TextBox 4"/>
          <p:cNvSpPr txBox="1">
            <a:spLocks noChangeArrowheads="1"/>
          </p:cNvSpPr>
          <p:nvPr/>
        </p:nvSpPr>
        <p:spPr bwMode="auto">
          <a:xfrm>
            <a:off x="638175" y="2133600"/>
            <a:ext cx="7515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Q: How do we feed a graph into a Turing Machine?</a:t>
            </a:r>
          </a:p>
        </p:txBody>
      </p:sp>
      <p:sp>
        <p:nvSpPr>
          <p:cNvPr id="22537" name="TextBox 5"/>
          <p:cNvSpPr txBox="1">
            <a:spLocks noChangeArrowheads="1"/>
          </p:cNvSpPr>
          <p:nvPr/>
        </p:nvSpPr>
        <p:spPr bwMode="auto">
          <a:xfrm>
            <a:off x="638175" y="2981325"/>
            <a:ext cx="5045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A: We represent it by a string, e.g.</a:t>
            </a:r>
          </a:p>
        </p:txBody>
      </p:sp>
      <p:sp>
        <p:nvSpPr>
          <p:cNvPr id="37898" name="Oval 7"/>
          <p:cNvSpPr>
            <a:spLocks noChangeArrowheads="1"/>
          </p:cNvSpPr>
          <p:nvPr/>
        </p:nvSpPr>
        <p:spPr bwMode="auto">
          <a:xfrm>
            <a:off x="1447800" y="42497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9" name="Oval 8"/>
          <p:cNvSpPr>
            <a:spLocks noChangeArrowheads="1"/>
          </p:cNvSpPr>
          <p:nvPr/>
        </p:nvSpPr>
        <p:spPr bwMode="auto">
          <a:xfrm>
            <a:off x="1447800" y="53165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0" name="Oval 9"/>
          <p:cNvSpPr>
            <a:spLocks noChangeArrowheads="1"/>
          </p:cNvSpPr>
          <p:nvPr/>
        </p:nvSpPr>
        <p:spPr bwMode="auto">
          <a:xfrm>
            <a:off x="2514600" y="42497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1" name="Oval 10"/>
          <p:cNvSpPr>
            <a:spLocks noChangeArrowheads="1"/>
          </p:cNvSpPr>
          <p:nvPr/>
        </p:nvSpPr>
        <p:spPr bwMode="auto">
          <a:xfrm>
            <a:off x="2514600" y="53165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2" name="TextBox 11"/>
          <p:cNvSpPr txBox="1">
            <a:spLocks noChangeArrowheads="1"/>
          </p:cNvSpPr>
          <p:nvPr/>
        </p:nvSpPr>
        <p:spPr bwMode="auto">
          <a:xfrm>
            <a:off x="1455738" y="4198938"/>
            <a:ext cx="29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1</a:t>
            </a:r>
          </a:p>
        </p:txBody>
      </p:sp>
      <p:sp>
        <p:nvSpPr>
          <p:cNvPr id="37903" name="TextBox 12"/>
          <p:cNvSpPr txBox="1">
            <a:spLocks noChangeArrowheads="1"/>
          </p:cNvSpPr>
          <p:nvPr/>
        </p:nvSpPr>
        <p:spPr bwMode="auto">
          <a:xfrm>
            <a:off x="2517775" y="4198938"/>
            <a:ext cx="293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2</a:t>
            </a:r>
          </a:p>
        </p:txBody>
      </p:sp>
      <p:sp>
        <p:nvSpPr>
          <p:cNvPr id="37904" name="TextBox 13"/>
          <p:cNvSpPr txBox="1">
            <a:spLocks noChangeArrowheads="1"/>
          </p:cNvSpPr>
          <p:nvPr/>
        </p:nvSpPr>
        <p:spPr bwMode="auto">
          <a:xfrm>
            <a:off x="1455738" y="5268913"/>
            <a:ext cx="29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3</a:t>
            </a:r>
          </a:p>
        </p:txBody>
      </p:sp>
      <p:sp>
        <p:nvSpPr>
          <p:cNvPr id="37905" name="TextBox 14"/>
          <p:cNvSpPr txBox="1">
            <a:spLocks noChangeArrowheads="1"/>
          </p:cNvSpPr>
          <p:nvPr/>
        </p:nvSpPr>
        <p:spPr bwMode="auto">
          <a:xfrm>
            <a:off x="2517775" y="5268913"/>
            <a:ext cx="293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4</a:t>
            </a:r>
          </a:p>
        </p:txBody>
      </p:sp>
      <p:sp>
        <p:nvSpPr>
          <p:cNvPr id="22546" name="TextBox 24"/>
          <p:cNvSpPr txBox="1">
            <a:spLocks noChangeArrowheads="1"/>
          </p:cNvSpPr>
          <p:nvPr/>
        </p:nvSpPr>
        <p:spPr bwMode="auto">
          <a:xfrm>
            <a:off x="3810000" y="3886200"/>
            <a:ext cx="495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Courier New" charset="0"/>
                <a:cs typeface="Courier New" charset="0"/>
              </a:rPr>
              <a:t>(1,2,3,4)((1,4),(2,3),(3,4)(4,2))</a:t>
            </a:r>
          </a:p>
        </p:txBody>
      </p:sp>
      <p:sp>
        <p:nvSpPr>
          <p:cNvPr id="22547" name="TextBox 25"/>
          <p:cNvSpPr txBox="1">
            <a:spLocks noChangeArrowheads="1"/>
          </p:cNvSpPr>
          <p:nvPr/>
        </p:nvSpPr>
        <p:spPr bwMode="auto">
          <a:xfrm>
            <a:off x="3841750" y="4351338"/>
            <a:ext cx="4329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Convention for describing graphs:</a:t>
            </a:r>
          </a:p>
        </p:txBody>
      </p:sp>
      <p:sp>
        <p:nvSpPr>
          <p:cNvPr id="22548" name="TextBox 26"/>
          <p:cNvSpPr txBox="1">
            <a:spLocks noChangeArrowheads="1"/>
          </p:cNvSpPr>
          <p:nvPr/>
        </p:nvSpPr>
        <p:spPr bwMode="auto">
          <a:xfrm>
            <a:off x="4084638" y="4795838"/>
            <a:ext cx="2297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(</a:t>
            </a:r>
            <a:r>
              <a:rPr lang="en-US">
                <a:latin typeface="Garamond" charset="0"/>
              </a:rPr>
              <a:t>nodes</a:t>
            </a:r>
            <a:r>
              <a:rPr lang="en-US">
                <a:latin typeface="Courier New" charset="0"/>
                <a:cs typeface="Courier New" charset="0"/>
              </a:rPr>
              <a:t>)(</a:t>
            </a:r>
            <a:r>
              <a:rPr lang="en-US">
                <a:latin typeface="Garamond" charset="0"/>
              </a:rPr>
              <a:t>edges</a:t>
            </a:r>
            <a:r>
              <a:rPr lang="en-US">
                <a:latin typeface="Courier New" charset="0"/>
                <a:cs typeface="Courier New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35438" y="5253038"/>
            <a:ext cx="27686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/>
              <a:t>no </a:t>
            </a:r>
            <a:r>
              <a:rPr lang="en-US">
                <a:latin typeface="Garamond" charset="0"/>
              </a:rPr>
              <a:t>node</a:t>
            </a:r>
            <a:r>
              <a:rPr lang="en-US"/>
              <a:t> must repeat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46550" y="5634038"/>
            <a:ext cx="40322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</a:rPr>
              <a:t>edges</a:t>
            </a:r>
            <a:r>
              <a:rPr lang="en-US"/>
              <a:t> are pairs </a:t>
            </a:r>
            <a:r>
              <a:rPr lang="en-US">
                <a:latin typeface="Courier New" charset="0"/>
                <a:cs typeface="Courier New" charset="0"/>
              </a:rPr>
              <a:t>(</a:t>
            </a:r>
            <a:r>
              <a:rPr lang="en-US">
                <a:latin typeface="Garamond" charset="0"/>
              </a:rPr>
              <a:t>node</a:t>
            </a:r>
            <a:r>
              <a:rPr lang="en-US" baseline="-25000">
                <a:latin typeface="Garamond" charset="0"/>
              </a:rPr>
              <a:t>1</a:t>
            </a:r>
            <a:r>
              <a:rPr lang="en-US">
                <a:latin typeface="Courier New" charset="0"/>
                <a:cs typeface="Courier New" charset="0"/>
              </a:rPr>
              <a:t>,</a:t>
            </a:r>
            <a:r>
              <a:rPr lang="en-US">
                <a:latin typeface="Garamond" charset="0"/>
              </a:rPr>
              <a:t>node</a:t>
            </a:r>
            <a:r>
              <a:rPr lang="en-US" baseline="-25000">
                <a:latin typeface="Garamond" charset="0"/>
              </a:rPr>
              <a:t>2</a:t>
            </a:r>
            <a:r>
              <a:rPr lang="en-US">
                <a:latin typeface="Courier New" charset="0"/>
                <a:cs typeface="Courier New" charset="0"/>
              </a:rPr>
              <a:t>)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  <p:bldP spid="22546" grpId="0"/>
      <p:bldP spid="22547" grpId="0"/>
      <p:bldP spid="22548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762000" y="1524000"/>
            <a:ext cx="4691669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Garamond" charset="0"/>
              </a:rPr>
              <a:t>L</a:t>
            </a:r>
            <a:r>
              <a:rPr lang="en-US" baseline="-25000">
                <a:latin typeface="Garamond" charset="0"/>
              </a:rPr>
              <a:t>4</a:t>
            </a:r>
            <a:r>
              <a:rPr lang="en-US">
                <a:latin typeface="Garamond" charset="0"/>
              </a:rPr>
              <a:t> = {〈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〉: 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 is a connected undirected graph}</a:t>
            </a: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762000" y="1981200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On input </a:t>
            </a:r>
            <a:r>
              <a:rPr lang="en-US" sz="2800">
                <a:latin typeface="Garamond" charset="0"/>
              </a:rPr>
              <a:t>〈</a:t>
            </a:r>
            <a:r>
              <a:rPr lang="en-US" sz="2800" i="1">
                <a:latin typeface="Garamond" charset="0"/>
              </a:rPr>
              <a:t>G</a:t>
            </a:r>
            <a:r>
              <a:rPr lang="en-US" sz="2800">
                <a:latin typeface="Garamond" charset="0"/>
              </a:rPr>
              <a:t>〉</a:t>
            </a:r>
            <a:r>
              <a:rPr lang="en-US" sz="2800"/>
              <a:t>,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62000" y="2662238"/>
            <a:ext cx="6753225" cy="842962"/>
            <a:chOff x="762000" y="2662238"/>
            <a:chExt cx="6753225" cy="842962"/>
          </a:xfrm>
        </p:grpSpPr>
        <p:sp>
          <p:nvSpPr>
            <p:cNvPr id="38944" name="TextBox 18"/>
            <p:cNvSpPr txBox="1">
              <a:spLocks noChangeArrowheads="1"/>
            </p:cNvSpPr>
            <p:nvPr/>
          </p:nvSpPr>
          <p:spPr bwMode="auto">
            <a:xfrm>
              <a:off x="762000" y="2662238"/>
              <a:ext cx="37623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</a:p>
          </p:txBody>
        </p:sp>
        <p:sp>
          <p:nvSpPr>
            <p:cNvPr id="38945" name="TextBox 20"/>
            <p:cNvSpPr txBox="1">
              <a:spLocks noChangeArrowheads="1"/>
            </p:cNvSpPr>
            <p:nvPr/>
          </p:nvSpPr>
          <p:spPr bwMode="auto">
            <a:xfrm>
              <a:off x="1135063" y="2662238"/>
              <a:ext cx="55260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Verify that </a:t>
              </a:r>
              <a:r>
                <a:rPr lang="en-US">
                  <a:latin typeface="Garamond" charset="0"/>
                </a:rPr>
                <a:t>〈</a:t>
              </a:r>
              <a:r>
                <a:rPr lang="en-US" i="1">
                  <a:latin typeface="Garamond" charset="0"/>
                </a:rPr>
                <a:t>G</a:t>
              </a:r>
              <a:r>
                <a:rPr lang="en-US">
                  <a:latin typeface="Garamond" charset="0"/>
                </a:rPr>
                <a:t>〉 </a:t>
              </a:r>
              <a:r>
                <a:rPr lang="en-US"/>
                <a:t>is the description of a graph</a:t>
              </a:r>
              <a:r>
                <a:rPr lang="en-US">
                  <a:latin typeface="Garamond" charset="0"/>
                </a:rPr>
                <a:t> 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  <p:sp>
          <p:nvSpPr>
            <p:cNvPr id="38946" name="TextBox 22"/>
            <p:cNvSpPr txBox="1">
              <a:spLocks noChangeArrowheads="1"/>
            </p:cNvSpPr>
            <p:nvPr/>
          </p:nvSpPr>
          <p:spPr bwMode="auto">
            <a:xfrm>
              <a:off x="1108075" y="3043238"/>
              <a:ext cx="640715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(no vertex repeats; edges only go between nodes)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762000" y="3652838"/>
            <a:ext cx="3603625" cy="461962"/>
            <a:chOff x="762000" y="3652838"/>
            <a:chExt cx="3603625" cy="461962"/>
          </a:xfrm>
        </p:grpSpPr>
        <p:sp>
          <p:nvSpPr>
            <p:cNvPr id="38942" name="TextBox 25"/>
            <p:cNvSpPr txBox="1">
              <a:spLocks noChangeArrowheads="1"/>
            </p:cNvSpPr>
            <p:nvPr/>
          </p:nvSpPr>
          <p:spPr bwMode="auto">
            <a:xfrm>
              <a:off x="762000" y="3652838"/>
              <a:ext cx="37623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1.</a:t>
              </a:r>
            </a:p>
          </p:txBody>
        </p:sp>
        <p:sp>
          <p:nvSpPr>
            <p:cNvPr id="38943" name="TextBox 26"/>
            <p:cNvSpPr txBox="1">
              <a:spLocks noChangeArrowheads="1"/>
            </p:cNvSpPr>
            <p:nvPr/>
          </p:nvSpPr>
          <p:spPr bwMode="auto">
            <a:xfrm>
              <a:off x="1128713" y="3652838"/>
              <a:ext cx="3236912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Mark the first node of </a:t>
              </a:r>
              <a:r>
                <a:rPr lang="en-US" i="1">
                  <a:latin typeface="Garamond" charset="0"/>
                </a:rPr>
                <a:t>G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4262438"/>
            <a:ext cx="5461000" cy="1287462"/>
            <a:chOff x="762000" y="4262438"/>
            <a:chExt cx="5461000" cy="1288197"/>
          </a:xfrm>
        </p:grpSpPr>
        <p:sp>
          <p:nvSpPr>
            <p:cNvPr id="38939" name="TextBox 27"/>
            <p:cNvSpPr txBox="1">
              <a:spLocks noChangeArrowheads="1"/>
            </p:cNvSpPr>
            <p:nvPr/>
          </p:nvSpPr>
          <p:spPr bwMode="auto">
            <a:xfrm>
              <a:off x="762000" y="4262438"/>
              <a:ext cx="37623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2.</a:t>
              </a:r>
            </a:p>
          </p:txBody>
        </p:sp>
        <p:sp>
          <p:nvSpPr>
            <p:cNvPr id="38940" name="TextBox 28"/>
            <p:cNvSpPr txBox="1">
              <a:spLocks noChangeArrowheads="1"/>
            </p:cNvSpPr>
            <p:nvPr/>
          </p:nvSpPr>
          <p:spPr bwMode="auto">
            <a:xfrm>
              <a:off x="1128713" y="4262438"/>
              <a:ext cx="50942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Repeat until no new nodes are marked: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  <p:sp>
          <p:nvSpPr>
            <p:cNvPr id="38941" name="TextBox 29"/>
            <p:cNvSpPr txBox="1">
              <a:spLocks noChangeArrowheads="1"/>
            </p:cNvSpPr>
            <p:nvPr/>
          </p:nvSpPr>
          <p:spPr bwMode="auto">
            <a:xfrm>
              <a:off x="1306513" y="4719638"/>
              <a:ext cx="4907413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For each node, mark it if it is attached </a:t>
              </a:r>
              <a:br>
                <a:rPr lang="en-US"/>
              </a:br>
              <a:r>
                <a:rPr lang="en-US"/>
                <a:t>to an already marked node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62000" y="5786438"/>
            <a:ext cx="6518275" cy="461962"/>
            <a:chOff x="762000" y="5786438"/>
            <a:chExt cx="6518275" cy="461962"/>
          </a:xfrm>
        </p:grpSpPr>
        <p:sp>
          <p:nvSpPr>
            <p:cNvPr id="38937" name="TextBox 30"/>
            <p:cNvSpPr txBox="1">
              <a:spLocks noChangeArrowheads="1"/>
            </p:cNvSpPr>
            <p:nvPr/>
          </p:nvSpPr>
          <p:spPr bwMode="auto">
            <a:xfrm>
              <a:off x="762000" y="5786438"/>
              <a:ext cx="37623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3.</a:t>
              </a:r>
            </a:p>
          </p:txBody>
        </p:sp>
        <p:sp>
          <p:nvSpPr>
            <p:cNvPr id="38938" name="TextBox 31"/>
            <p:cNvSpPr txBox="1">
              <a:spLocks noChangeArrowheads="1"/>
            </p:cNvSpPr>
            <p:nvPr/>
          </p:nvSpPr>
          <p:spPr bwMode="auto">
            <a:xfrm>
              <a:off x="1128713" y="5786438"/>
              <a:ext cx="6151562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If all nodes are marked accept, otherwise reject.</a:t>
              </a:r>
              <a:endParaRPr lang="en-US">
                <a:latin typeface="Courier New" charset="0"/>
                <a:cs typeface="Courier New" charset="0"/>
              </a:endParaRPr>
            </a:p>
          </p:txBody>
        </p:sp>
      </p:grpSp>
      <p:cxnSp>
        <p:nvCxnSpPr>
          <p:cNvPr id="38921" name="Straight Connector 81"/>
          <p:cNvCxnSpPr>
            <a:cxnSpLocks noChangeShapeType="1"/>
          </p:cNvCxnSpPr>
          <p:nvPr/>
        </p:nvCxnSpPr>
        <p:spPr bwMode="auto">
          <a:xfrm rot="16200000" flipH="1">
            <a:off x="6934200" y="4249738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922" name="Straight Connector 82"/>
          <p:cNvCxnSpPr>
            <a:cxnSpLocks noChangeShapeType="1"/>
          </p:cNvCxnSpPr>
          <p:nvPr/>
        </p:nvCxnSpPr>
        <p:spPr bwMode="auto">
          <a:xfrm rot="5400000">
            <a:off x="7467601" y="4781550"/>
            <a:ext cx="1066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923" name="Straight Connector 83"/>
          <p:cNvCxnSpPr>
            <a:cxnSpLocks noChangeShapeType="1"/>
          </p:cNvCxnSpPr>
          <p:nvPr/>
        </p:nvCxnSpPr>
        <p:spPr bwMode="auto">
          <a:xfrm rot="5400000">
            <a:off x="6934200" y="4249738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924" name="Straight Connector 84"/>
          <p:cNvCxnSpPr>
            <a:cxnSpLocks noChangeShapeType="1"/>
          </p:cNvCxnSpPr>
          <p:nvPr/>
        </p:nvCxnSpPr>
        <p:spPr bwMode="auto">
          <a:xfrm>
            <a:off x="6934200" y="5316538"/>
            <a:ext cx="1066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8925" name="Oval 85"/>
          <p:cNvSpPr>
            <a:spLocks noChangeArrowheads="1"/>
          </p:cNvSpPr>
          <p:nvPr/>
        </p:nvSpPr>
        <p:spPr bwMode="auto">
          <a:xfrm>
            <a:off x="6781800" y="40973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Oval 86"/>
          <p:cNvSpPr>
            <a:spLocks noChangeArrowheads="1"/>
          </p:cNvSpPr>
          <p:nvPr/>
        </p:nvSpPr>
        <p:spPr bwMode="auto">
          <a:xfrm>
            <a:off x="6781800" y="51641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Oval 87"/>
          <p:cNvSpPr>
            <a:spLocks noChangeArrowheads="1"/>
          </p:cNvSpPr>
          <p:nvPr/>
        </p:nvSpPr>
        <p:spPr bwMode="auto">
          <a:xfrm>
            <a:off x="7848600" y="40973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Oval 88"/>
          <p:cNvSpPr>
            <a:spLocks noChangeArrowheads="1"/>
          </p:cNvSpPr>
          <p:nvPr/>
        </p:nvSpPr>
        <p:spPr bwMode="auto">
          <a:xfrm>
            <a:off x="7848600" y="516413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TextBox 89"/>
          <p:cNvSpPr txBox="1">
            <a:spLocks noChangeArrowheads="1"/>
          </p:cNvSpPr>
          <p:nvPr/>
        </p:nvSpPr>
        <p:spPr bwMode="auto">
          <a:xfrm>
            <a:off x="6789738" y="4046538"/>
            <a:ext cx="29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1</a:t>
            </a:r>
          </a:p>
        </p:txBody>
      </p:sp>
      <p:sp>
        <p:nvSpPr>
          <p:cNvPr id="38930" name="TextBox 90"/>
          <p:cNvSpPr txBox="1">
            <a:spLocks noChangeArrowheads="1"/>
          </p:cNvSpPr>
          <p:nvPr/>
        </p:nvSpPr>
        <p:spPr bwMode="auto">
          <a:xfrm>
            <a:off x="7851775" y="4046538"/>
            <a:ext cx="293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2</a:t>
            </a:r>
          </a:p>
        </p:txBody>
      </p:sp>
      <p:sp>
        <p:nvSpPr>
          <p:cNvPr id="38931" name="TextBox 91"/>
          <p:cNvSpPr txBox="1">
            <a:spLocks noChangeArrowheads="1"/>
          </p:cNvSpPr>
          <p:nvPr/>
        </p:nvSpPr>
        <p:spPr bwMode="auto">
          <a:xfrm>
            <a:off x="6789738" y="5116513"/>
            <a:ext cx="29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3</a:t>
            </a:r>
          </a:p>
        </p:txBody>
      </p:sp>
      <p:sp>
        <p:nvSpPr>
          <p:cNvPr id="38932" name="TextBox 92"/>
          <p:cNvSpPr txBox="1">
            <a:spLocks noChangeArrowheads="1"/>
          </p:cNvSpPr>
          <p:nvPr/>
        </p:nvSpPr>
        <p:spPr bwMode="auto">
          <a:xfrm>
            <a:off x="7851775" y="5116513"/>
            <a:ext cx="293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934200" y="3810000"/>
            <a:ext cx="33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cs typeface="Courier New" charset="0"/>
              </a:rPr>
              <a:t>x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8001000" y="4857750"/>
            <a:ext cx="33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cs typeface="Courier New" charset="0"/>
              </a:rPr>
              <a:t>x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001000" y="3810000"/>
            <a:ext cx="33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cs typeface="Courier New" charset="0"/>
              </a:rPr>
              <a:t>x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934200" y="4876800"/>
            <a:ext cx="33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cs typeface="Courier New" charset="0"/>
              </a:rPr>
              <a:t>x</a:t>
            </a:r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What is a computer?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1146175" y="4495800"/>
            <a:ext cx="789934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chemeClr val="accent1"/>
                </a:solidFill>
              </a:rPr>
              <a:t>computer </a:t>
            </a:r>
            <a:r>
              <a:rPr lang="en-US" sz="2800" dirty="0"/>
              <a:t>is a machine that manipulates data </a:t>
            </a:r>
            <a:br>
              <a:rPr lang="en-US" sz="2800" dirty="0"/>
            </a:br>
            <a:r>
              <a:rPr lang="en-US" sz="2800" dirty="0"/>
              <a:t>according to a list of instructions.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3300413" y="1752600"/>
            <a:ext cx="2438400" cy="1295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3600"/>
              <a:t>computer</a:t>
            </a:r>
          </a:p>
        </p:txBody>
      </p:sp>
      <p:cxnSp>
        <p:nvCxnSpPr>
          <p:cNvPr id="14341" name="Straight Arrow Connector 7"/>
          <p:cNvCxnSpPr>
            <a:cxnSpLocks noChangeShapeType="1"/>
          </p:cNvCxnSpPr>
          <p:nvPr/>
        </p:nvCxnSpPr>
        <p:spPr bwMode="auto">
          <a:xfrm>
            <a:off x="2362200" y="2695575"/>
            <a:ext cx="9382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342" name="Straight Arrow Connector 8"/>
          <p:cNvCxnSpPr>
            <a:cxnSpLocks noChangeShapeType="1"/>
          </p:cNvCxnSpPr>
          <p:nvPr/>
        </p:nvCxnSpPr>
        <p:spPr bwMode="auto">
          <a:xfrm>
            <a:off x="2819400" y="2133600"/>
            <a:ext cx="4810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343" name="Straight Arrow Connector 9"/>
          <p:cNvCxnSpPr>
            <a:cxnSpLocks noChangeShapeType="1"/>
          </p:cNvCxnSpPr>
          <p:nvPr/>
        </p:nvCxnSpPr>
        <p:spPr bwMode="auto">
          <a:xfrm>
            <a:off x="5738813" y="2357438"/>
            <a:ext cx="58578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344" name="TextBox 10"/>
          <p:cNvSpPr txBox="1">
            <a:spLocks noChangeArrowheads="1"/>
          </p:cNvSpPr>
          <p:nvPr/>
        </p:nvSpPr>
        <p:spPr bwMode="auto">
          <a:xfrm>
            <a:off x="1489075" y="2438400"/>
            <a:ext cx="815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1498600" y="1900238"/>
            <a:ext cx="1244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program</a:t>
            </a:r>
          </a:p>
        </p:txBody>
      </p:sp>
      <p:sp>
        <p:nvSpPr>
          <p:cNvPr id="14346" name="TextBox 15"/>
          <p:cNvSpPr txBox="1">
            <a:spLocks noChangeArrowheads="1"/>
          </p:cNvSpPr>
          <p:nvPr/>
        </p:nvSpPr>
        <p:spPr bwMode="auto">
          <a:xfrm>
            <a:off x="6370638" y="2100263"/>
            <a:ext cx="10207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Programming Turing Machines</a:t>
            </a:r>
          </a:p>
        </p:txBody>
      </p:sp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762000" y="1371600"/>
            <a:ext cx="4691669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Garamond" charset="0"/>
              </a:rPr>
              <a:t>L</a:t>
            </a:r>
            <a:r>
              <a:rPr lang="en-US" baseline="-25000">
                <a:latin typeface="Garamond" charset="0"/>
              </a:rPr>
              <a:t>4</a:t>
            </a:r>
            <a:r>
              <a:rPr lang="en-US">
                <a:latin typeface="Garamond" charset="0"/>
              </a:rPr>
              <a:t> = {〈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〉: </a:t>
            </a:r>
            <a:r>
              <a:rPr lang="en-US" i="1">
                <a:latin typeface="Garamond" charset="0"/>
              </a:rPr>
              <a:t>G</a:t>
            </a:r>
            <a:r>
              <a:rPr lang="en-US">
                <a:latin typeface="Garamond" charset="0"/>
              </a:rPr>
              <a:t> is a connected undirected graph}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3352800" y="1905000"/>
            <a:ext cx="4495800" cy="369888"/>
            <a:chOff x="3352800" y="1905002"/>
            <a:chExt cx="4495800" cy="368777"/>
          </a:xfrm>
        </p:grpSpPr>
        <p:sp>
          <p:nvSpPr>
            <p:cNvPr id="39989" name="TextBox 24"/>
            <p:cNvSpPr txBox="1">
              <a:spLocks noChangeArrowheads="1"/>
            </p:cNvSpPr>
            <p:nvPr/>
          </p:nvSpPr>
          <p:spPr bwMode="auto">
            <a:xfrm>
              <a:off x="3352800" y="1905002"/>
              <a:ext cx="4495800" cy="368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(1,2,3,4)((1,4)(2,3)(3,4)(4,2))</a:t>
              </a:r>
            </a:p>
          </p:txBody>
        </p:sp>
        <p:sp>
          <p:nvSpPr>
            <p:cNvPr id="39990" name="TextBox 107"/>
            <p:cNvSpPr txBox="1">
              <a:spLocks noChangeArrowheads="1"/>
            </p:cNvSpPr>
            <p:nvPr/>
          </p:nvSpPr>
          <p:spPr bwMode="auto">
            <a:xfrm>
              <a:off x="3530601" y="1913278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3" name="Group 101"/>
          <p:cNvGrpSpPr>
            <a:grpSpLocks/>
          </p:cNvGrpSpPr>
          <p:nvPr/>
        </p:nvGrpSpPr>
        <p:grpSpPr bwMode="auto">
          <a:xfrm>
            <a:off x="3352800" y="2819400"/>
            <a:ext cx="4495800" cy="369888"/>
            <a:chOff x="3352800" y="2819400"/>
            <a:chExt cx="4495800" cy="369332"/>
          </a:xfrm>
        </p:grpSpPr>
        <p:sp>
          <p:nvSpPr>
            <p:cNvPr id="39987" name="TextBox 46"/>
            <p:cNvSpPr txBox="1">
              <a:spLocks noChangeArrowheads="1"/>
            </p:cNvSpPr>
            <p:nvPr/>
          </p:nvSpPr>
          <p:spPr bwMode="auto">
            <a:xfrm>
              <a:off x="3352800" y="28194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</a:t>
              </a:r>
              <a:r>
                <a:rPr lang="en-US" sz="1800" u="sng">
                  <a:latin typeface="Courier New" charset="0"/>
                  <a:cs typeface="Courier New" charset="0"/>
                </a:rPr>
                <a:t>4</a:t>
              </a:r>
              <a:r>
                <a:rPr lang="en-US" sz="1800">
                  <a:latin typeface="Courier New" charset="0"/>
                  <a:cs typeface="Courier New" charset="0"/>
                </a:rPr>
                <a:t>)(2,3)(3,4)(4,2))</a:t>
              </a:r>
            </a:p>
          </p:txBody>
        </p:sp>
        <p:sp>
          <p:nvSpPr>
            <p:cNvPr id="39988" name="TextBox 107"/>
            <p:cNvSpPr txBox="1">
              <a:spLocks noChangeArrowheads="1"/>
            </p:cNvSpPr>
            <p:nvPr/>
          </p:nvSpPr>
          <p:spPr bwMode="auto">
            <a:xfrm>
              <a:off x="3530601" y="28276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3352800" y="3276600"/>
            <a:ext cx="4495800" cy="369888"/>
            <a:chOff x="3352800" y="3276600"/>
            <a:chExt cx="4495800" cy="369332"/>
          </a:xfrm>
        </p:grpSpPr>
        <p:sp>
          <p:nvSpPr>
            <p:cNvPr id="39984" name="TextBox 48"/>
            <p:cNvSpPr txBox="1">
              <a:spLocks noChangeArrowheads="1"/>
            </p:cNvSpPr>
            <p:nvPr/>
          </p:nvSpPr>
          <p:spPr bwMode="auto">
            <a:xfrm>
              <a:off x="3352800" y="32766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(1,2,3,4)((1,4)(2,3)(3,4)(4,2))</a:t>
              </a:r>
            </a:p>
          </p:txBody>
        </p:sp>
        <p:sp>
          <p:nvSpPr>
            <p:cNvPr id="39985" name="TextBox 107"/>
            <p:cNvSpPr txBox="1">
              <a:spLocks noChangeArrowheads="1"/>
            </p:cNvSpPr>
            <p:nvPr/>
          </p:nvSpPr>
          <p:spPr bwMode="auto">
            <a:xfrm>
              <a:off x="3530601" y="32848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86" name="TextBox 107"/>
            <p:cNvSpPr txBox="1">
              <a:spLocks noChangeArrowheads="1"/>
            </p:cNvSpPr>
            <p:nvPr/>
          </p:nvSpPr>
          <p:spPr bwMode="auto">
            <a:xfrm>
              <a:off x="4373620" y="3307264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5" name="Group 100"/>
          <p:cNvGrpSpPr>
            <a:grpSpLocks/>
          </p:cNvGrpSpPr>
          <p:nvPr/>
        </p:nvGrpSpPr>
        <p:grpSpPr bwMode="auto">
          <a:xfrm>
            <a:off x="3352800" y="2362200"/>
            <a:ext cx="4495800" cy="369888"/>
            <a:chOff x="3352800" y="2362200"/>
            <a:chExt cx="4495800" cy="369332"/>
          </a:xfrm>
        </p:grpSpPr>
        <p:sp>
          <p:nvSpPr>
            <p:cNvPr id="39982" name="TextBox 51"/>
            <p:cNvSpPr txBox="1">
              <a:spLocks noChangeArrowheads="1"/>
            </p:cNvSpPr>
            <p:nvPr/>
          </p:nvSpPr>
          <p:spPr bwMode="auto">
            <a:xfrm>
              <a:off x="3352800" y="23622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</a:t>
              </a:r>
              <a:r>
                <a:rPr lang="en-US" sz="1800" u="sng">
                  <a:latin typeface="Courier New" charset="0"/>
                  <a:cs typeface="Courier New" charset="0"/>
                </a:rPr>
                <a:t>1</a:t>
              </a:r>
              <a:r>
                <a:rPr lang="en-US" sz="1800">
                  <a:latin typeface="Courier New" charset="0"/>
                  <a:cs typeface="Courier New" charset="0"/>
                </a:rPr>
                <a:t>,4)(2,3)(3,4)(4,2))</a:t>
              </a:r>
            </a:p>
          </p:txBody>
        </p:sp>
        <p:sp>
          <p:nvSpPr>
            <p:cNvPr id="39983" name="TextBox 107"/>
            <p:cNvSpPr txBox="1">
              <a:spLocks noChangeArrowheads="1"/>
            </p:cNvSpPr>
            <p:nvPr/>
          </p:nvSpPr>
          <p:spPr bwMode="auto">
            <a:xfrm>
              <a:off x="3530601" y="23704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6" name="Group 103"/>
          <p:cNvGrpSpPr>
            <a:grpSpLocks/>
          </p:cNvGrpSpPr>
          <p:nvPr/>
        </p:nvGrpSpPr>
        <p:grpSpPr bwMode="auto">
          <a:xfrm>
            <a:off x="3352800" y="3733800"/>
            <a:ext cx="4495800" cy="369888"/>
            <a:chOff x="3352800" y="3733800"/>
            <a:chExt cx="4495800" cy="369332"/>
          </a:xfrm>
        </p:grpSpPr>
        <p:sp>
          <p:nvSpPr>
            <p:cNvPr id="39979" name="TextBox 53"/>
            <p:cNvSpPr txBox="1">
              <a:spLocks noChangeArrowheads="1"/>
            </p:cNvSpPr>
            <p:nvPr/>
          </p:nvSpPr>
          <p:spPr bwMode="auto">
            <a:xfrm>
              <a:off x="3352800" y="37338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</a:t>
              </a:r>
              <a:r>
                <a:rPr lang="en-US" sz="1800" u="sng">
                  <a:latin typeface="Courier New" charset="0"/>
                  <a:cs typeface="Courier New" charset="0"/>
                </a:rPr>
                <a:t>1</a:t>
              </a:r>
              <a:r>
                <a:rPr lang="en-US" sz="1800">
                  <a:latin typeface="Courier New" charset="0"/>
                  <a:cs typeface="Courier New" charset="0"/>
                </a:rPr>
                <a:t>,4)(2,3)(3,4)(4,2))</a:t>
              </a:r>
            </a:p>
          </p:txBody>
        </p:sp>
        <p:sp>
          <p:nvSpPr>
            <p:cNvPr id="39980" name="TextBox 107"/>
            <p:cNvSpPr txBox="1">
              <a:spLocks noChangeArrowheads="1"/>
            </p:cNvSpPr>
            <p:nvPr/>
          </p:nvSpPr>
          <p:spPr bwMode="auto">
            <a:xfrm>
              <a:off x="3530601" y="37420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81" name="TextBox 107"/>
            <p:cNvSpPr txBox="1">
              <a:spLocks noChangeArrowheads="1"/>
            </p:cNvSpPr>
            <p:nvPr/>
          </p:nvSpPr>
          <p:spPr bwMode="auto">
            <a:xfrm>
              <a:off x="4373620" y="3764464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7" name="Group 104"/>
          <p:cNvGrpSpPr>
            <a:grpSpLocks/>
          </p:cNvGrpSpPr>
          <p:nvPr/>
        </p:nvGrpSpPr>
        <p:grpSpPr bwMode="auto">
          <a:xfrm>
            <a:off x="3352800" y="4191000"/>
            <a:ext cx="4495800" cy="369888"/>
            <a:chOff x="3352800" y="4191000"/>
            <a:chExt cx="4495800" cy="369332"/>
          </a:xfrm>
        </p:grpSpPr>
        <p:sp>
          <p:nvSpPr>
            <p:cNvPr id="39976" name="TextBox 56"/>
            <p:cNvSpPr txBox="1">
              <a:spLocks noChangeArrowheads="1"/>
            </p:cNvSpPr>
            <p:nvPr/>
          </p:nvSpPr>
          <p:spPr bwMode="auto">
            <a:xfrm>
              <a:off x="3352800" y="41910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</a:t>
              </a:r>
              <a:r>
                <a:rPr lang="en-US" sz="1800" u="sng">
                  <a:latin typeface="Courier New" charset="0"/>
                  <a:cs typeface="Courier New" charset="0"/>
                </a:rPr>
                <a:t>4</a:t>
              </a:r>
              <a:r>
                <a:rPr lang="en-US" sz="1800">
                  <a:latin typeface="Courier New" charset="0"/>
                  <a:cs typeface="Courier New" charset="0"/>
                </a:rPr>
                <a:t>)(2,3)(3,4)(4,2))</a:t>
              </a:r>
            </a:p>
          </p:txBody>
        </p:sp>
        <p:sp>
          <p:nvSpPr>
            <p:cNvPr id="39977" name="TextBox 107"/>
            <p:cNvSpPr txBox="1">
              <a:spLocks noChangeArrowheads="1"/>
            </p:cNvSpPr>
            <p:nvPr/>
          </p:nvSpPr>
          <p:spPr bwMode="auto">
            <a:xfrm>
              <a:off x="3530601" y="41992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78" name="TextBox 107"/>
            <p:cNvSpPr txBox="1">
              <a:spLocks noChangeArrowheads="1"/>
            </p:cNvSpPr>
            <p:nvPr/>
          </p:nvSpPr>
          <p:spPr bwMode="auto">
            <a:xfrm>
              <a:off x="4373620" y="4221664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3352800" y="4648200"/>
            <a:ext cx="4495800" cy="369888"/>
            <a:chOff x="3352800" y="4648200"/>
            <a:chExt cx="4495800" cy="369332"/>
          </a:xfrm>
        </p:grpSpPr>
        <p:sp>
          <p:nvSpPr>
            <p:cNvPr id="39973" name="TextBox 59"/>
            <p:cNvSpPr txBox="1">
              <a:spLocks noChangeArrowheads="1"/>
            </p:cNvSpPr>
            <p:nvPr/>
          </p:nvSpPr>
          <p:spPr bwMode="auto">
            <a:xfrm>
              <a:off x="3352800" y="4648200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</a:t>
              </a:r>
              <a:r>
                <a:rPr lang="en-US" sz="1800" u="sng">
                  <a:latin typeface="Courier New" charset="0"/>
                  <a:cs typeface="Courier New" charset="0"/>
                </a:rPr>
                <a:t>2</a:t>
              </a:r>
              <a:r>
                <a:rPr lang="en-US" sz="1800">
                  <a:latin typeface="Courier New" charset="0"/>
                  <a:cs typeface="Courier New" charset="0"/>
                </a:rPr>
                <a:t>,3)(3,4)(4,2))</a:t>
              </a:r>
            </a:p>
          </p:txBody>
        </p:sp>
        <p:sp>
          <p:nvSpPr>
            <p:cNvPr id="39974" name="TextBox 107"/>
            <p:cNvSpPr txBox="1">
              <a:spLocks noChangeArrowheads="1"/>
            </p:cNvSpPr>
            <p:nvPr/>
          </p:nvSpPr>
          <p:spPr bwMode="auto">
            <a:xfrm>
              <a:off x="3530601" y="4656477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75" name="TextBox 107"/>
            <p:cNvSpPr txBox="1">
              <a:spLocks noChangeArrowheads="1"/>
            </p:cNvSpPr>
            <p:nvPr/>
          </p:nvSpPr>
          <p:spPr bwMode="auto">
            <a:xfrm>
              <a:off x="4373620" y="4678864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3352800" y="6030913"/>
            <a:ext cx="4495800" cy="369887"/>
            <a:chOff x="3352800" y="6031468"/>
            <a:chExt cx="4495800" cy="369332"/>
          </a:xfrm>
        </p:grpSpPr>
        <p:sp>
          <p:nvSpPr>
            <p:cNvPr id="39969" name="TextBox 62"/>
            <p:cNvSpPr txBox="1">
              <a:spLocks noChangeArrowheads="1"/>
            </p:cNvSpPr>
            <p:nvPr/>
          </p:nvSpPr>
          <p:spPr bwMode="auto">
            <a:xfrm>
              <a:off x="3352800" y="6031468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(1,2,3,4)((1,4)(2,3)(3,4)(4,2))</a:t>
              </a:r>
            </a:p>
          </p:txBody>
        </p:sp>
        <p:sp>
          <p:nvSpPr>
            <p:cNvPr id="39970" name="TextBox 107"/>
            <p:cNvSpPr txBox="1">
              <a:spLocks noChangeArrowheads="1"/>
            </p:cNvSpPr>
            <p:nvPr/>
          </p:nvSpPr>
          <p:spPr bwMode="auto">
            <a:xfrm>
              <a:off x="3530601" y="6039745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71" name="TextBox 107"/>
            <p:cNvSpPr txBox="1">
              <a:spLocks noChangeArrowheads="1"/>
            </p:cNvSpPr>
            <p:nvPr/>
          </p:nvSpPr>
          <p:spPr bwMode="auto">
            <a:xfrm>
              <a:off x="4373620" y="6062132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72" name="TextBox 107"/>
            <p:cNvSpPr txBox="1">
              <a:spLocks noChangeArrowheads="1"/>
            </p:cNvSpPr>
            <p:nvPr/>
          </p:nvSpPr>
          <p:spPr bwMode="auto">
            <a:xfrm>
              <a:off x="4094218" y="6048209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sp>
        <p:nvSpPr>
          <p:cNvPr id="24588" name="TextBox 66"/>
          <p:cNvSpPr txBox="1">
            <a:spLocks noChangeArrowheads="1"/>
          </p:cNvSpPr>
          <p:nvPr/>
        </p:nvSpPr>
        <p:spPr bwMode="auto">
          <a:xfrm>
            <a:off x="7845425" y="5943600"/>
            <a:ext cx="612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etc.</a:t>
            </a:r>
          </a:p>
        </p:txBody>
      </p:sp>
      <p:cxnSp>
        <p:nvCxnSpPr>
          <p:cNvPr id="39949" name="Straight Connector 81"/>
          <p:cNvCxnSpPr>
            <a:cxnSpLocks noChangeShapeType="1"/>
          </p:cNvCxnSpPr>
          <p:nvPr/>
        </p:nvCxnSpPr>
        <p:spPr bwMode="auto">
          <a:xfrm rot="16200000" flipH="1">
            <a:off x="1143000" y="35560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950" name="Straight Connector 82"/>
          <p:cNvCxnSpPr>
            <a:cxnSpLocks noChangeShapeType="1"/>
          </p:cNvCxnSpPr>
          <p:nvPr/>
        </p:nvCxnSpPr>
        <p:spPr bwMode="auto">
          <a:xfrm rot="5400000">
            <a:off x="1676401" y="4087812"/>
            <a:ext cx="1066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951" name="Straight Connector 83"/>
          <p:cNvCxnSpPr>
            <a:cxnSpLocks noChangeShapeType="1"/>
          </p:cNvCxnSpPr>
          <p:nvPr/>
        </p:nvCxnSpPr>
        <p:spPr bwMode="auto">
          <a:xfrm rot="5400000">
            <a:off x="1143000" y="35560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952" name="Straight Connector 84"/>
          <p:cNvCxnSpPr>
            <a:cxnSpLocks noChangeShapeType="1"/>
          </p:cNvCxnSpPr>
          <p:nvPr/>
        </p:nvCxnSpPr>
        <p:spPr bwMode="auto">
          <a:xfrm>
            <a:off x="1143000" y="4622800"/>
            <a:ext cx="1066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9953" name="Oval 85"/>
          <p:cNvSpPr>
            <a:spLocks noChangeArrowheads="1"/>
          </p:cNvSpPr>
          <p:nvPr/>
        </p:nvSpPr>
        <p:spPr bwMode="auto">
          <a:xfrm>
            <a:off x="990600" y="3403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Oval 86"/>
          <p:cNvSpPr>
            <a:spLocks noChangeArrowheads="1"/>
          </p:cNvSpPr>
          <p:nvPr/>
        </p:nvSpPr>
        <p:spPr bwMode="auto">
          <a:xfrm>
            <a:off x="990600" y="4470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Oval 87"/>
          <p:cNvSpPr>
            <a:spLocks noChangeArrowheads="1"/>
          </p:cNvSpPr>
          <p:nvPr/>
        </p:nvSpPr>
        <p:spPr bwMode="auto">
          <a:xfrm>
            <a:off x="2057400" y="3403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6" name="Oval 88"/>
          <p:cNvSpPr>
            <a:spLocks noChangeArrowheads="1"/>
          </p:cNvSpPr>
          <p:nvPr/>
        </p:nvSpPr>
        <p:spPr bwMode="auto">
          <a:xfrm>
            <a:off x="2057400" y="4470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7" name="TextBox 89"/>
          <p:cNvSpPr txBox="1">
            <a:spLocks noChangeArrowheads="1"/>
          </p:cNvSpPr>
          <p:nvPr/>
        </p:nvSpPr>
        <p:spPr bwMode="auto">
          <a:xfrm>
            <a:off x="998538" y="3352800"/>
            <a:ext cx="293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1</a:t>
            </a:r>
          </a:p>
        </p:txBody>
      </p:sp>
      <p:sp>
        <p:nvSpPr>
          <p:cNvPr id="39958" name="TextBox 90"/>
          <p:cNvSpPr txBox="1">
            <a:spLocks noChangeArrowheads="1"/>
          </p:cNvSpPr>
          <p:nvPr/>
        </p:nvSpPr>
        <p:spPr bwMode="auto">
          <a:xfrm>
            <a:off x="2060575" y="3352800"/>
            <a:ext cx="293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2</a:t>
            </a:r>
          </a:p>
        </p:txBody>
      </p:sp>
      <p:sp>
        <p:nvSpPr>
          <p:cNvPr id="39959" name="TextBox 91"/>
          <p:cNvSpPr txBox="1">
            <a:spLocks noChangeArrowheads="1"/>
          </p:cNvSpPr>
          <p:nvPr/>
        </p:nvSpPr>
        <p:spPr bwMode="auto">
          <a:xfrm>
            <a:off x="998538" y="4422775"/>
            <a:ext cx="293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3</a:t>
            </a:r>
          </a:p>
        </p:txBody>
      </p:sp>
      <p:sp>
        <p:nvSpPr>
          <p:cNvPr id="39960" name="TextBox 92"/>
          <p:cNvSpPr txBox="1">
            <a:spLocks noChangeArrowheads="1"/>
          </p:cNvSpPr>
          <p:nvPr/>
        </p:nvSpPr>
        <p:spPr bwMode="auto">
          <a:xfrm>
            <a:off x="2060575" y="4422775"/>
            <a:ext cx="293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4</a:t>
            </a:r>
          </a:p>
        </p:txBody>
      </p:sp>
      <p:grpSp>
        <p:nvGrpSpPr>
          <p:cNvPr id="10" name="Group 106"/>
          <p:cNvGrpSpPr>
            <a:grpSpLocks/>
          </p:cNvGrpSpPr>
          <p:nvPr/>
        </p:nvGrpSpPr>
        <p:grpSpPr bwMode="auto">
          <a:xfrm>
            <a:off x="3352800" y="5116513"/>
            <a:ext cx="4495800" cy="369887"/>
            <a:chOff x="3352800" y="5117068"/>
            <a:chExt cx="4495800" cy="369332"/>
          </a:xfrm>
        </p:grpSpPr>
        <p:sp>
          <p:nvSpPr>
            <p:cNvPr id="39966" name="TextBox 93"/>
            <p:cNvSpPr txBox="1">
              <a:spLocks noChangeArrowheads="1"/>
            </p:cNvSpPr>
            <p:nvPr/>
          </p:nvSpPr>
          <p:spPr bwMode="auto">
            <a:xfrm>
              <a:off x="3352800" y="5117068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(1,2,3,4)((1,4)(2,</a:t>
              </a:r>
              <a:r>
                <a:rPr lang="en-US" sz="1800" u="sng">
                  <a:latin typeface="Courier New" charset="0"/>
                  <a:cs typeface="Courier New" charset="0"/>
                </a:rPr>
                <a:t>3</a:t>
              </a:r>
              <a:r>
                <a:rPr lang="en-US" sz="1800">
                  <a:latin typeface="Courier New" charset="0"/>
                  <a:cs typeface="Courier New" charset="0"/>
                </a:rPr>
                <a:t>)(3,4)(4,2))</a:t>
              </a:r>
            </a:p>
          </p:txBody>
        </p:sp>
        <p:sp>
          <p:nvSpPr>
            <p:cNvPr id="39967" name="TextBox 107"/>
            <p:cNvSpPr txBox="1">
              <a:spLocks noChangeArrowheads="1"/>
            </p:cNvSpPr>
            <p:nvPr/>
          </p:nvSpPr>
          <p:spPr bwMode="auto">
            <a:xfrm>
              <a:off x="3530601" y="5125345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68" name="TextBox 107"/>
            <p:cNvSpPr txBox="1">
              <a:spLocks noChangeArrowheads="1"/>
            </p:cNvSpPr>
            <p:nvPr/>
          </p:nvSpPr>
          <p:spPr bwMode="auto">
            <a:xfrm>
              <a:off x="4373620" y="5147732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grpSp>
        <p:nvGrpSpPr>
          <p:cNvPr id="11" name="Group 107"/>
          <p:cNvGrpSpPr>
            <a:grpSpLocks/>
          </p:cNvGrpSpPr>
          <p:nvPr/>
        </p:nvGrpSpPr>
        <p:grpSpPr bwMode="auto">
          <a:xfrm>
            <a:off x="3352800" y="5573713"/>
            <a:ext cx="4495800" cy="369887"/>
            <a:chOff x="3352800" y="5574268"/>
            <a:chExt cx="4495800" cy="369332"/>
          </a:xfrm>
        </p:grpSpPr>
        <p:sp>
          <p:nvSpPr>
            <p:cNvPr id="39963" name="TextBox 96"/>
            <p:cNvSpPr txBox="1">
              <a:spLocks noChangeArrowheads="1"/>
            </p:cNvSpPr>
            <p:nvPr/>
          </p:nvSpPr>
          <p:spPr bwMode="auto">
            <a:xfrm>
              <a:off x="3352800" y="5574268"/>
              <a:ext cx="4495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latin typeface="Courier New" charset="0"/>
                  <a:cs typeface="Courier New" charset="0"/>
                </a:rPr>
                <a:t>(1,2,3,4)((1,4)(2,3)(</a:t>
              </a:r>
              <a:r>
                <a:rPr lang="en-US" sz="1800" u="sng">
                  <a:latin typeface="Courier New" charset="0"/>
                  <a:cs typeface="Courier New" charset="0"/>
                </a:rPr>
                <a:t>3</a:t>
              </a:r>
              <a:r>
                <a:rPr lang="en-US" sz="1800">
                  <a:latin typeface="Courier New" charset="0"/>
                  <a:cs typeface="Courier New" charset="0"/>
                </a:rPr>
                <a:t>,4)(4,2))</a:t>
              </a:r>
            </a:p>
          </p:txBody>
        </p:sp>
        <p:sp>
          <p:nvSpPr>
            <p:cNvPr id="39964" name="TextBox 107"/>
            <p:cNvSpPr txBox="1">
              <a:spLocks noChangeArrowheads="1"/>
            </p:cNvSpPr>
            <p:nvPr/>
          </p:nvSpPr>
          <p:spPr bwMode="auto">
            <a:xfrm>
              <a:off x="3530601" y="5582545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  <p:sp>
          <p:nvSpPr>
            <p:cNvPr id="39965" name="TextBox 107"/>
            <p:cNvSpPr txBox="1">
              <a:spLocks noChangeArrowheads="1"/>
            </p:cNvSpPr>
            <p:nvPr/>
          </p:nvSpPr>
          <p:spPr bwMode="auto">
            <a:xfrm>
              <a:off x="4373620" y="5604932"/>
              <a:ext cx="223781" cy="19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aseline="30000">
                  <a:latin typeface="Wingdings" charset="2"/>
                </a:rPr>
                <a:t></a:t>
              </a:r>
              <a:endParaRPr lang="en-US" sz="1000" baseline="30000"/>
            </a:p>
          </p:txBody>
        </p:sp>
      </p:grp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62" name="Straight Connector 4"/>
          <p:cNvCxnSpPr>
            <a:cxnSpLocks noChangeShapeType="1"/>
          </p:cNvCxnSpPr>
          <p:nvPr/>
        </p:nvCxnSpPr>
        <p:spPr bwMode="auto">
          <a:xfrm>
            <a:off x="457200" y="6097588"/>
            <a:ext cx="8229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so great about</a:t>
            </a:r>
          </a:p>
          <a:p>
            <a:pPr algn="ctr"/>
            <a:r>
              <a:rPr lang="en-US" dirty="0" smtClean="0"/>
              <a:t>Turing Machines?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Hilbert’s list of 23 problems</a:t>
            </a:r>
          </a:p>
        </p:txBody>
      </p:sp>
      <p:sp>
        <p:nvSpPr>
          <p:cNvPr id="41987" name="Content Placeholder 7"/>
          <p:cNvSpPr>
            <a:spLocks noGrp="1"/>
          </p:cNvSpPr>
          <p:nvPr>
            <p:ph idx="1"/>
          </p:nvPr>
        </p:nvSpPr>
        <p:spPr>
          <a:xfrm>
            <a:off x="2743200" y="1420813"/>
            <a:ext cx="6005513" cy="360838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ＭＳ Ｐゴシック" charset="-128"/>
              </a:rPr>
              <a:t>Leading mathematician in the </a:t>
            </a:r>
            <a:r>
              <a:rPr lang="en-US" dirty="0" smtClean="0">
                <a:ea typeface="ＭＳ Ｐゴシック" charset="-128"/>
              </a:rPr>
              <a:t>1900s</a:t>
            </a:r>
          </a:p>
          <a:p>
            <a:r>
              <a:rPr lang="en-US" dirty="0" smtClean="0">
                <a:ea typeface="ＭＳ Ｐゴシック" charset="-128"/>
              </a:rPr>
              <a:t>At the 1900 International Congress</a:t>
            </a:r>
            <a:br>
              <a:rPr lang="en-US" dirty="0" smtClean="0">
                <a:ea typeface="ＭＳ Ｐゴシック" charset="-128"/>
              </a:rPr>
            </a:br>
            <a:r>
              <a:rPr lang="en-US" dirty="0" smtClean="0">
                <a:ea typeface="ＭＳ Ｐゴシック" charset="-128"/>
              </a:rPr>
              <a:t>of Mathematicians, proposed a list of 23 problems for the 20</a:t>
            </a:r>
            <a:r>
              <a:rPr lang="en-US" baseline="30000" dirty="0" smtClean="0">
                <a:ea typeface="ＭＳ Ｐゴシック" charset="-128"/>
              </a:rPr>
              <a:t>th</a:t>
            </a:r>
            <a:r>
              <a:rPr lang="en-US" dirty="0" smtClean="0">
                <a:ea typeface="ＭＳ Ｐゴシック" charset="-128"/>
              </a:rPr>
              <a:t> century</a:t>
            </a:r>
          </a:p>
          <a:p>
            <a:r>
              <a:rPr lang="en-US" dirty="0" smtClean="0">
                <a:ea typeface="ＭＳ Ｐゴシック" charset="-128"/>
              </a:rPr>
              <a:t>Hilbert’s </a:t>
            </a:r>
            <a:r>
              <a:rPr lang="en-US" dirty="0" smtClean="0">
                <a:ea typeface="ＭＳ Ｐゴシック" charset="-128"/>
              </a:rPr>
              <a:t>10</a:t>
            </a:r>
            <a:r>
              <a:rPr lang="en-US" baseline="30000" dirty="0" smtClean="0">
                <a:ea typeface="ＭＳ Ｐゴシック" charset="-128"/>
              </a:rPr>
              <a:t>th</a:t>
            </a:r>
            <a:r>
              <a:rPr lang="en-US" dirty="0" smtClean="0">
                <a:ea typeface="ＭＳ Ｐゴシック" charset="-128"/>
              </a:rPr>
              <a:t> problem:</a:t>
            </a:r>
          </a:p>
          <a:p>
            <a:endParaRPr lang="en-US" dirty="0" smtClean="0">
              <a:ea typeface="ＭＳ Ｐゴシック" charset="-128"/>
            </a:endParaRPr>
          </a:p>
        </p:txBody>
      </p:sp>
      <p:pic>
        <p:nvPicPr>
          <p:cNvPr id="4198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204628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622300" y="3670300"/>
            <a:ext cx="187801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David Hilbert</a:t>
            </a:r>
          </a:p>
          <a:p>
            <a:pPr algn="ctr"/>
            <a:r>
              <a:rPr lang="en-US" sz="1800"/>
              <a:t>(1862-1943)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auto">
          <a:xfrm>
            <a:off x="1143000" y="5029200"/>
            <a:ext cx="6934200" cy="990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2800" dirty="0"/>
              <a:t>Find 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method </a:t>
            </a:r>
            <a:r>
              <a:rPr lang="en-US" sz="2800" dirty="0"/>
              <a:t>to tell if an equation like </a:t>
            </a:r>
            <a:br>
              <a:rPr lang="en-US" sz="2800" dirty="0"/>
            </a:br>
            <a:r>
              <a:rPr lang="en-US" sz="2800" i="1" dirty="0">
                <a:latin typeface="Garamond" charset="0"/>
              </a:rPr>
              <a:t>xyz</a:t>
            </a:r>
            <a:r>
              <a:rPr lang="en-US" sz="2800" dirty="0">
                <a:latin typeface="Garamond" charset="0"/>
              </a:rPr>
              <a:t> – 3</a:t>
            </a:r>
            <a:r>
              <a:rPr lang="en-US" sz="2800" i="1" dirty="0">
                <a:latin typeface="Garamond" charset="0"/>
              </a:rPr>
              <a:t>xy</a:t>
            </a:r>
            <a:r>
              <a:rPr lang="en-US" sz="2800" dirty="0">
                <a:latin typeface="Garamond" charset="0"/>
              </a:rPr>
              <a:t> + 6</a:t>
            </a:r>
            <a:r>
              <a:rPr lang="en-US" sz="2800" i="1" dirty="0">
                <a:latin typeface="Garamond" charset="0"/>
              </a:rPr>
              <a:t>xz</a:t>
            </a:r>
            <a:r>
              <a:rPr lang="en-US" sz="2800" dirty="0">
                <a:latin typeface="Garamond" charset="0"/>
              </a:rPr>
              <a:t> + 2 = 0</a:t>
            </a:r>
            <a:r>
              <a:rPr lang="en-US" sz="2800" dirty="0"/>
              <a:t> has integer solutions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</a:rPr>
              <a:t>A brief history of computing devices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800" y="1143000"/>
            <a:ext cx="28956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Box 4"/>
          <p:cNvSpPr txBox="1">
            <a:spLocks noChangeArrowheads="1"/>
          </p:cNvSpPr>
          <p:nvPr/>
        </p:nvSpPr>
        <p:spPr bwMode="auto">
          <a:xfrm>
            <a:off x="1066800" y="3276600"/>
            <a:ext cx="2682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Z3 (Germany, 1941)</a:t>
            </a:r>
          </a:p>
        </p:txBody>
      </p:sp>
      <p:pic>
        <p:nvPicPr>
          <p:cNvPr id="4301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9800" y="1143000"/>
            <a:ext cx="3235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4597400" y="3276600"/>
            <a:ext cx="363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ENIAC (Pennsylvania, 1945)</a:t>
            </a:r>
          </a:p>
        </p:txBody>
      </p:sp>
      <p:pic>
        <p:nvPicPr>
          <p:cNvPr id="4301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20800" y="3962400"/>
            <a:ext cx="22860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6" name="TextBox 8"/>
          <p:cNvSpPr txBox="1">
            <a:spLocks noChangeArrowheads="1"/>
          </p:cNvSpPr>
          <p:nvPr/>
        </p:nvSpPr>
        <p:spPr bwMode="auto">
          <a:xfrm>
            <a:off x="1752600" y="5570538"/>
            <a:ext cx="14589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PC (1980)</a:t>
            </a:r>
          </a:p>
        </p:txBody>
      </p:sp>
      <p:pic>
        <p:nvPicPr>
          <p:cNvPr id="43017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4600" y="3962400"/>
            <a:ext cx="2667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8" name="TextBox 10"/>
          <p:cNvSpPr txBox="1">
            <a:spLocks noChangeArrowheads="1"/>
          </p:cNvSpPr>
          <p:nvPr/>
        </p:nvSpPr>
        <p:spPr bwMode="auto">
          <a:xfrm>
            <a:off x="5095875" y="5575300"/>
            <a:ext cx="2701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MacBook Air (2008)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Computation is universal</a:t>
            </a:r>
          </a:p>
        </p:txBody>
      </p:sp>
      <p:pic>
        <p:nvPicPr>
          <p:cNvPr id="4403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4191000"/>
            <a:ext cx="1955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191000"/>
            <a:ext cx="22606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4267200"/>
            <a:ext cx="21844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Box 8"/>
          <p:cNvSpPr txBox="1">
            <a:spLocks noChangeArrowheads="1"/>
          </p:cNvSpPr>
          <p:nvPr/>
        </p:nvSpPr>
        <p:spPr bwMode="auto">
          <a:xfrm>
            <a:off x="1935163" y="3160713"/>
            <a:ext cx="628569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In principle, all these</a:t>
            </a:r>
          </a:p>
          <a:p>
            <a:pPr algn="ctr"/>
            <a:r>
              <a:rPr lang="en-US" sz="2800" dirty="0"/>
              <a:t>have </a:t>
            </a:r>
            <a:r>
              <a:rPr lang="en-US" sz="2800" b="1" dirty="0">
                <a:solidFill>
                  <a:srgbClr val="6699FF"/>
                </a:solidFill>
              </a:rPr>
              <a:t>the same</a:t>
            </a:r>
            <a:r>
              <a:rPr lang="en-US" sz="2800" b="1" dirty="0"/>
              <a:t> </a:t>
            </a:r>
            <a:r>
              <a:rPr lang="en-US" sz="2800" dirty="0"/>
              <a:t>problem-solving ability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The Church-Turing Thesis</a:t>
            </a:r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143000"/>
            <a:ext cx="1955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143000"/>
            <a:ext cx="22606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1219200"/>
            <a:ext cx="21844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Rectangle 13"/>
          <p:cNvSpPr>
            <a:spLocks noChangeArrowheads="1"/>
          </p:cNvSpPr>
          <p:nvPr/>
        </p:nvSpPr>
        <p:spPr bwMode="auto">
          <a:xfrm>
            <a:off x="2438400" y="3200400"/>
            <a:ext cx="4191000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/>
              <a:t>Turing Machine</a:t>
            </a:r>
          </a:p>
        </p:txBody>
      </p:sp>
      <p:sp>
        <p:nvSpPr>
          <p:cNvPr id="45063" name="Up-Down Arrow 14"/>
          <p:cNvSpPr>
            <a:spLocks noChangeArrowheads="1"/>
          </p:cNvSpPr>
          <p:nvPr/>
        </p:nvSpPr>
        <p:spPr bwMode="auto">
          <a:xfrm>
            <a:off x="4343400" y="26289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Up-Down Arrow 15"/>
          <p:cNvSpPr>
            <a:spLocks noChangeArrowheads="1"/>
          </p:cNvSpPr>
          <p:nvPr/>
        </p:nvSpPr>
        <p:spPr bwMode="auto">
          <a:xfrm rot="3425525">
            <a:off x="6629400" y="26416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Up-Down Arrow 17"/>
          <p:cNvSpPr>
            <a:spLocks noChangeArrowheads="1"/>
          </p:cNvSpPr>
          <p:nvPr/>
        </p:nvSpPr>
        <p:spPr bwMode="auto">
          <a:xfrm rot="7394891">
            <a:off x="1855788" y="2693988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TextBox 7"/>
          <p:cNvSpPr txBox="1">
            <a:spLocks noChangeArrowheads="1"/>
          </p:cNvSpPr>
          <p:nvPr/>
        </p:nvSpPr>
        <p:spPr bwMode="auto">
          <a:xfrm>
            <a:off x="1143000" y="4572000"/>
            <a:ext cx="6858000" cy="1384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If an algorithm can be implemented on any </a:t>
            </a:r>
            <a:r>
              <a:rPr lang="en-US" sz="2800" b="1" dirty="0">
                <a:solidFill>
                  <a:srgbClr val="6699FF"/>
                </a:solidFill>
              </a:rPr>
              <a:t>realistic</a:t>
            </a:r>
            <a:r>
              <a:rPr lang="en-US" sz="2800" dirty="0"/>
              <a:t> computer, then it can be implemented on a Turing Machine.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The Church-Turing Thesis</a:t>
            </a:r>
          </a:p>
        </p:txBody>
      </p:sp>
      <p:pic>
        <p:nvPicPr>
          <p:cNvPr id="46083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143000"/>
            <a:ext cx="1955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143000"/>
            <a:ext cx="22606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1219200"/>
            <a:ext cx="21844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6" name="Rectangle 13"/>
          <p:cNvSpPr>
            <a:spLocks noChangeArrowheads="1"/>
          </p:cNvSpPr>
          <p:nvPr/>
        </p:nvSpPr>
        <p:spPr bwMode="auto">
          <a:xfrm>
            <a:off x="3352800" y="3200400"/>
            <a:ext cx="2743200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/>
              <a:t>Turing Machine</a:t>
            </a:r>
          </a:p>
        </p:txBody>
      </p:sp>
      <p:sp>
        <p:nvSpPr>
          <p:cNvPr id="46087" name="Up-Down Arrow 14"/>
          <p:cNvSpPr>
            <a:spLocks noChangeArrowheads="1"/>
          </p:cNvSpPr>
          <p:nvPr/>
        </p:nvSpPr>
        <p:spPr bwMode="auto">
          <a:xfrm>
            <a:off x="4343400" y="26289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Up-Down Arrow 15"/>
          <p:cNvSpPr>
            <a:spLocks noChangeArrowheads="1"/>
          </p:cNvSpPr>
          <p:nvPr/>
        </p:nvSpPr>
        <p:spPr bwMode="auto">
          <a:xfrm rot="3425525">
            <a:off x="6121400" y="26924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Up-Down Arrow 17"/>
          <p:cNvSpPr>
            <a:spLocks noChangeArrowheads="1"/>
          </p:cNvSpPr>
          <p:nvPr/>
        </p:nvSpPr>
        <p:spPr bwMode="auto">
          <a:xfrm rot="7394891">
            <a:off x="2563813" y="2640013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Up-Down Arrow 19"/>
          <p:cNvSpPr>
            <a:spLocks noChangeArrowheads="1"/>
          </p:cNvSpPr>
          <p:nvPr/>
        </p:nvSpPr>
        <p:spPr bwMode="auto">
          <a:xfrm>
            <a:off x="4343400" y="41910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091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324350"/>
            <a:ext cx="22606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2" name="Up-Down Arrow 15"/>
          <p:cNvSpPr>
            <a:spLocks noChangeArrowheads="1"/>
          </p:cNvSpPr>
          <p:nvPr/>
        </p:nvSpPr>
        <p:spPr bwMode="auto">
          <a:xfrm rot="3425525">
            <a:off x="2717800" y="4165600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093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52788" y="4894263"/>
            <a:ext cx="2716212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4" name="Picture 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9400" y="4438650"/>
            <a:ext cx="1970088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5" name="Up-Down Arrow 18"/>
          <p:cNvSpPr>
            <a:spLocks noChangeArrowheads="1"/>
          </p:cNvSpPr>
          <p:nvPr/>
        </p:nvSpPr>
        <p:spPr bwMode="auto">
          <a:xfrm rot="7394891">
            <a:off x="6145213" y="4011613"/>
            <a:ext cx="533400" cy="533400"/>
          </a:xfrm>
          <a:prstGeom prst="upDownArrow">
            <a:avLst>
              <a:gd name="adj1" fmla="val 30954"/>
              <a:gd name="adj2" fmla="val 380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TextBox 24"/>
          <p:cNvSpPr txBox="1">
            <a:spLocks noChangeArrowheads="1"/>
          </p:cNvSpPr>
          <p:nvPr/>
        </p:nvSpPr>
        <p:spPr bwMode="auto">
          <a:xfrm>
            <a:off x="482600" y="3860800"/>
            <a:ext cx="2249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quantum computing</a:t>
            </a:r>
          </a:p>
        </p:txBody>
      </p:sp>
      <p:sp>
        <p:nvSpPr>
          <p:cNvPr id="46097" name="TextBox 25"/>
          <p:cNvSpPr txBox="1">
            <a:spLocks noChangeArrowheads="1"/>
          </p:cNvSpPr>
          <p:nvPr/>
        </p:nvSpPr>
        <p:spPr bwMode="auto">
          <a:xfrm>
            <a:off x="4137025" y="4478338"/>
            <a:ext cx="1916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DNA computing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6502400" y="3976688"/>
            <a:ext cx="213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/>
              <a:t>cosmic computing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Alan Turing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idx="1"/>
          </p:nvPr>
        </p:nvSpPr>
        <p:spPr>
          <a:xfrm>
            <a:off x="3276600" y="1497013"/>
            <a:ext cx="5472113" cy="3074987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ea typeface="ＭＳ Ｐゴシック" charset="-128"/>
              </a:rPr>
              <a:t>Invented the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Turing Test</a:t>
            </a:r>
            <a:r>
              <a:rPr lang="en-US" b="1" dirty="0" smtClean="0">
                <a:ea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</a:rPr>
              <a:t>to tell</a:t>
            </a:r>
            <a:br>
              <a:rPr lang="en-US" dirty="0" smtClean="0">
                <a:ea typeface="ＭＳ Ｐゴシック" charset="-128"/>
              </a:rPr>
            </a:br>
            <a:r>
              <a:rPr lang="en-US" dirty="0" smtClean="0">
                <a:ea typeface="ＭＳ Ｐゴシック" charset="-128"/>
              </a:rPr>
              <a:t>humans and computers apart</a:t>
            </a:r>
          </a:p>
          <a:p>
            <a:r>
              <a:rPr lang="en-US" dirty="0" smtClean="0">
                <a:ea typeface="ＭＳ Ｐゴシック" charset="-128"/>
              </a:rPr>
              <a:t>Broke German encryption machines in World War II</a:t>
            </a:r>
          </a:p>
          <a:p>
            <a:r>
              <a:rPr lang="en-US" dirty="0" smtClean="0">
                <a:ea typeface="ＭＳ Ｐゴシック" charset="-128"/>
              </a:rPr>
              <a:t>The </a:t>
            </a:r>
            <a:r>
              <a:rPr lang="en-US" b="1" dirty="0" smtClean="0">
                <a:solidFill>
                  <a:srgbClr val="6699FF"/>
                </a:solidFill>
                <a:ea typeface="ＭＳ Ｐゴシック" charset="-128"/>
              </a:rPr>
              <a:t>Turing Award</a:t>
            </a:r>
            <a:r>
              <a:rPr lang="en-US" b="1" dirty="0" smtClean="0">
                <a:ea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</a:rPr>
              <a:t>is the “Nobel prize of Computer Science”</a:t>
            </a:r>
          </a:p>
        </p:txBody>
      </p:sp>
      <p:pic>
        <p:nvPicPr>
          <p:cNvPr id="47108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1524000"/>
            <a:ext cx="2235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1157288" y="3986213"/>
            <a:ext cx="15605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Alan Turing </a:t>
            </a:r>
          </a:p>
          <a:p>
            <a:pPr algn="ctr"/>
            <a:r>
              <a:rPr lang="en-US" sz="1800"/>
              <a:t>(1912-1954)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38200" y="5029200"/>
            <a:ext cx="7620000" cy="138499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6699FF"/>
                </a:solidFill>
              </a:rPr>
              <a:t>Turing’s motivation: </a:t>
            </a:r>
            <a:r>
              <a:rPr lang="en-US" sz="2800" dirty="0"/>
              <a:t>By studying Turing Machines, we can understand the limitations of real computers.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Undecidability</a:t>
            </a:r>
          </a:p>
        </p:txBody>
      </p:sp>
      <p:sp>
        <p:nvSpPr>
          <p:cNvPr id="48131" name="Content Placeholder 7"/>
          <p:cNvSpPr>
            <a:spLocks noGrp="1"/>
          </p:cNvSpPr>
          <p:nvPr>
            <p:ph idx="1"/>
          </p:nvPr>
        </p:nvSpPr>
        <p:spPr>
          <a:xfrm>
            <a:off x="381000" y="1447800"/>
            <a:ext cx="8353425" cy="353218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ＭＳ Ｐゴシック" charset="-128"/>
              </a:rPr>
              <a:t>What Hilbert meant to ask was:</a:t>
            </a:r>
          </a:p>
          <a:p>
            <a:endParaRPr lang="en-US" dirty="0" smtClean="0">
              <a:ea typeface="ＭＳ Ｐゴシック" charset="-128"/>
            </a:endParaRPr>
          </a:p>
          <a:p>
            <a:endParaRPr lang="en-US" dirty="0" smtClean="0">
              <a:ea typeface="ＭＳ Ｐゴシック" charset="-128"/>
            </a:endParaRPr>
          </a:p>
          <a:p>
            <a:endParaRPr lang="en-US" dirty="0" smtClean="0">
              <a:ea typeface="ＭＳ Ｐゴシック" charset="-128"/>
            </a:endParaRPr>
          </a:p>
          <a:p>
            <a:r>
              <a:rPr lang="en-US" dirty="0" smtClean="0">
                <a:ea typeface="ＭＳ Ｐゴシック" charset="-128"/>
              </a:rPr>
              <a:t>Building on work of Gödel, Church, Turing, Davis, Putnam, Robinson, in 1970 </a:t>
            </a:r>
            <a:r>
              <a:rPr lang="en-US" dirty="0" err="1" smtClean="0">
                <a:ea typeface="ＭＳ Ｐゴシック" charset="-128"/>
              </a:rPr>
              <a:t>Matijasievič</a:t>
            </a:r>
            <a:r>
              <a:rPr lang="en-US" dirty="0" smtClean="0">
                <a:ea typeface="ＭＳ Ｐゴシック" charset="-128"/>
              </a:rPr>
              <a:t> showed: 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143000" y="1905000"/>
            <a:ext cx="6934200" cy="990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400" dirty="0"/>
              <a:t>Find a </a:t>
            </a:r>
            <a:r>
              <a:rPr lang="en-US" sz="2400" b="1" dirty="0">
                <a:solidFill>
                  <a:srgbClr val="6699FF"/>
                </a:solidFill>
              </a:rPr>
              <a:t>Turing Machine</a:t>
            </a:r>
            <a:r>
              <a:rPr lang="en-US" sz="2400" b="1" dirty="0"/>
              <a:t> </a:t>
            </a:r>
            <a:r>
              <a:rPr lang="en-US" sz="2400" dirty="0"/>
              <a:t>to tell if an equation like </a:t>
            </a:r>
            <a:br>
              <a:rPr lang="en-US" sz="2400" dirty="0"/>
            </a:br>
            <a:r>
              <a:rPr lang="en-US" sz="2400" i="1" dirty="0">
                <a:latin typeface="Garamond" charset="0"/>
              </a:rPr>
              <a:t>xyz</a:t>
            </a:r>
            <a:r>
              <a:rPr lang="en-US" sz="2400" dirty="0">
                <a:latin typeface="Garamond" charset="0"/>
              </a:rPr>
              <a:t> – 3</a:t>
            </a:r>
            <a:r>
              <a:rPr lang="en-US" sz="2400" i="1" dirty="0">
                <a:latin typeface="Garamond" charset="0"/>
              </a:rPr>
              <a:t>xy</a:t>
            </a:r>
            <a:r>
              <a:rPr lang="en-US" sz="2400" dirty="0">
                <a:latin typeface="Garamond" charset="0"/>
              </a:rPr>
              <a:t> + 6</a:t>
            </a:r>
            <a:r>
              <a:rPr lang="en-US" sz="2400" i="1" dirty="0">
                <a:latin typeface="Garamond" charset="0"/>
              </a:rPr>
              <a:t>xz</a:t>
            </a:r>
            <a:r>
              <a:rPr lang="en-US" sz="2400" dirty="0">
                <a:latin typeface="Garamond" charset="0"/>
              </a:rPr>
              <a:t> + 2 = 0</a:t>
            </a:r>
            <a:r>
              <a:rPr lang="en-US" sz="2400" dirty="0"/>
              <a:t> has integer solutions</a:t>
            </a:r>
          </a:p>
        </p:txBody>
      </p:sp>
      <p:sp>
        <p:nvSpPr>
          <p:cNvPr id="48133" name="Rectangle 8"/>
          <p:cNvSpPr>
            <a:spLocks noChangeArrowheads="1"/>
          </p:cNvSpPr>
          <p:nvPr/>
        </p:nvSpPr>
        <p:spPr bwMode="auto">
          <a:xfrm>
            <a:off x="1143000" y="4953000"/>
            <a:ext cx="6934200" cy="5334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800" dirty="0"/>
              <a:t>There is no such Turing Machine!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Computer program analysis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1295400" y="1589088"/>
            <a:ext cx="65532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ourier New" charset="0"/>
                <a:cs typeface="Courier New" charset="0"/>
              </a:rPr>
              <a:t>public static void main(String </a:t>
            </a:r>
            <a:r>
              <a:rPr lang="en-US" sz="1600" dirty="0" err="1">
                <a:latin typeface="Courier New" charset="0"/>
                <a:cs typeface="Courier New" charset="0"/>
              </a:rPr>
              <a:t>args</a:t>
            </a:r>
            <a:r>
              <a:rPr lang="en-US" sz="1600" dirty="0">
                <a:latin typeface="Courier New" charset="0"/>
                <a:cs typeface="Courier New" charset="0"/>
              </a:rPr>
              <a:t>[]) {    </a:t>
            </a:r>
            <a:br>
              <a:rPr lang="en-US" sz="1600" dirty="0">
                <a:latin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cs typeface="Courier New" charset="0"/>
              </a:rPr>
              <a:t>  </a:t>
            </a:r>
            <a:r>
              <a:rPr lang="en-US" sz="1600" dirty="0" err="1">
                <a:latin typeface="Courier New" charset="0"/>
                <a:cs typeface="Courier New" charset="0"/>
              </a:rPr>
              <a:t>System.out.println</a:t>
            </a:r>
            <a:r>
              <a:rPr lang="en-US" sz="1600" dirty="0">
                <a:latin typeface="Courier New" charset="0"/>
                <a:cs typeface="Courier New" charset="0"/>
              </a:rPr>
              <a:t>("Hello World!"); </a:t>
            </a:r>
          </a:p>
          <a:p>
            <a:r>
              <a:rPr lang="en-US" sz="1600" dirty="0">
                <a:latin typeface="Courier New" charset="0"/>
                <a:cs typeface="Courier New" charset="0"/>
              </a:rPr>
              <a:t>}</a:t>
            </a:r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auto">
          <a:xfrm>
            <a:off x="2286000" y="2447925"/>
            <a:ext cx="43545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What does this program do?</a:t>
            </a:r>
          </a:p>
        </p:txBody>
      </p:sp>
      <p:sp>
        <p:nvSpPr>
          <p:cNvPr id="49157" name="TextBox 6"/>
          <p:cNvSpPr txBox="1">
            <a:spLocks noChangeArrowheads="1"/>
          </p:cNvSpPr>
          <p:nvPr/>
        </p:nvSpPr>
        <p:spPr bwMode="auto">
          <a:xfrm>
            <a:off x="2806700" y="5572125"/>
            <a:ext cx="3213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How about this one?</a:t>
            </a: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1295400" y="3254375"/>
            <a:ext cx="65532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ourier New" charset="0"/>
                <a:cs typeface="Courier New" charset="0"/>
              </a:rPr>
              <a:t>public static void main(String args[]) {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int i = 0;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for (j = 1; j &lt; 10; j++) {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  i += j;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  if (i == 28) {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    System.out.println("Hello World!"); 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  } 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  } </a:t>
            </a:r>
          </a:p>
          <a:p>
            <a:r>
              <a:rPr lang="en-US" sz="1600">
                <a:latin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What is a computer?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479800" y="1524000"/>
            <a:ext cx="2846388" cy="990600"/>
            <a:chOff x="3480548" y="1524000"/>
            <a:chExt cx="2846013" cy="990600"/>
          </a:xfrm>
          <a:solidFill>
            <a:schemeClr val="accent2"/>
          </a:solidFill>
        </p:grpSpPr>
        <p:cxnSp>
          <p:nvCxnSpPr>
            <p:cNvPr id="15389" name="Straight Arrow Connector 9"/>
            <p:cNvCxnSpPr>
              <a:cxnSpLocks noChangeShapeType="1"/>
            </p:cNvCxnSpPr>
            <p:nvPr/>
          </p:nvCxnSpPr>
          <p:spPr bwMode="auto">
            <a:xfrm>
              <a:off x="5740774" y="1976438"/>
              <a:ext cx="585787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4340" name="Rectangle 5"/>
            <p:cNvSpPr>
              <a:spLocks noChangeArrowheads="1"/>
            </p:cNvSpPr>
            <p:nvPr/>
          </p:nvSpPr>
          <p:spPr bwMode="auto">
            <a:xfrm>
              <a:off x="4061496" y="1524000"/>
              <a:ext cx="1730147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cs typeface="Courier New" charset="0"/>
              </a:endParaRPr>
            </a:p>
          </p:txBody>
        </p:sp>
        <p:cxnSp>
          <p:nvCxnSpPr>
            <p:cNvPr id="15391" name="Straight Arrow Connector 7"/>
            <p:cNvCxnSpPr>
              <a:cxnSpLocks noChangeShapeType="1"/>
            </p:cNvCxnSpPr>
            <p:nvPr/>
          </p:nvCxnSpPr>
          <p:spPr bwMode="auto">
            <a:xfrm>
              <a:off x="3480548" y="1677988"/>
              <a:ext cx="581026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685800" y="1530350"/>
            <a:ext cx="277018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Courier New" charset="0"/>
                <a:cs typeface="Courier New" charset="0"/>
              </a:rPr>
              <a:t>void hello( String name)</a:t>
            </a:r>
          </a:p>
          <a:p>
            <a:r>
              <a:rPr lang="en-US" sz="1200" b="1">
                <a:latin typeface="Courier New" charset="0"/>
                <a:cs typeface="Courier New" charset="0"/>
              </a:rPr>
              <a:t>{</a:t>
            </a:r>
          </a:p>
          <a:p>
            <a:r>
              <a:rPr lang="en-US" sz="1200" b="1">
                <a:latin typeface="Courier New" charset="0"/>
                <a:cs typeface="Courier New" charset="0"/>
              </a:rPr>
              <a:t>   print( “Hello, “, name);</a:t>
            </a:r>
          </a:p>
          <a:p>
            <a:r>
              <a:rPr lang="en-US" sz="1200" b="1">
                <a:latin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6426200" y="1760538"/>
            <a:ext cx="203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  <a:cs typeface="Courier New" charset="0"/>
              </a:rPr>
              <a:t>Hello, world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3479800" y="3217863"/>
            <a:ext cx="2846388" cy="990600"/>
            <a:chOff x="3480548" y="3276600"/>
            <a:chExt cx="2846013" cy="990600"/>
          </a:xfrm>
          <a:solidFill>
            <a:schemeClr val="accent2"/>
          </a:solidFill>
        </p:grpSpPr>
        <p:cxnSp>
          <p:nvCxnSpPr>
            <p:cNvPr id="15385" name="Straight Arrow Connector 9"/>
            <p:cNvCxnSpPr>
              <a:cxnSpLocks noChangeShapeType="1"/>
            </p:cNvCxnSpPr>
            <p:nvPr/>
          </p:nvCxnSpPr>
          <p:spPr bwMode="auto">
            <a:xfrm>
              <a:off x="5740774" y="3729038"/>
              <a:ext cx="585787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4061496" y="3276600"/>
              <a:ext cx="1730147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cs typeface="Courier New" charset="0"/>
              </a:endParaRPr>
            </a:p>
          </p:txBody>
        </p:sp>
        <p:cxnSp>
          <p:nvCxnSpPr>
            <p:cNvPr id="15387" name="Straight Arrow Connector 7"/>
            <p:cNvCxnSpPr>
              <a:cxnSpLocks noChangeShapeType="1"/>
            </p:cNvCxnSpPr>
            <p:nvPr/>
          </p:nvCxnSpPr>
          <p:spPr bwMode="auto">
            <a:xfrm>
              <a:off x="3480548" y="3430588"/>
              <a:ext cx="581026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2913063"/>
            <a:ext cx="17335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3451225" y="5029200"/>
            <a:ext cx="2846388" cy="990600"/>
            <a:chOff x="3451471" y="4953000"/>
            <a:chExt cx="2846013" cy="990600"/>
          </a:xfrm>
          <a:solidFill>
            <a:schemeClr val="accent2"/>
          </a:solidFill>
        </p:grpSpPr>
        <p:cxnSp>
          <p:nvCxnSpPr>
            <p:cNvPr id="15381" name="Straight Arrow Connector 9"/>
            <p:cNvCxnSpPr>
              <a:cxnSpLocks noChangeShapeType="1"/>
            </p:cNvCxnSpPr>
            <p:nvPr/>
          </p:nvCxnSpPr>
          <p:spPr bwMode="auto">
            <a:xfrm>
              <a:off x="5711697" y="5481638"/>
              <a:ext cx="585787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4038769" y="4953000"/>
              <a:ext cx="1752369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cs typeface="Courier New" charset="0"/>
              </a:endParaRPr>
            </a:p>
          </p:txBody>
        </p:sp>
        <p:cxnSp>
          <p:nvCxnSpPr>
            <p:cNvPr id="15383" name="Straight Arrow Connector 7"/>
            <p:cNvCxnSpPr>
              <a:cxnSpLocks noChangeShapeType="1"/>
            </p:cNvCxnSpPr>
            <p:nvPr/>
          </p:nvCxnSpPr>
          <p:spPr bwMode="auto">
            <a:xfrm>
              <a:off x="3451471" y="5105400"/>
              <a:ext cx="581026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32350"/>
            <a:ext cx="1989138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/>
          <a:srcRect r="6003" b="42126"/>
          <a:stretch>
            <a:fillRect/>
          </a:stretch>
        </p:blipFill>
        <p:spPr bwMode="auto">
          <a:xfrm>
            <a:off x="1627188" y="4741863"/>
            <a:ext cx="174307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981200" y="2895600"/>
            <a:ext cx="1474788" cy="855663"/>
            <a:chOff x="1981200" y="3657600"/>
            <a:chExt cx="1475317" cy="855184"/>
          </a:xfrm>
        </p:grpSpPr>
        <p:pic>
          <p:nvPicPr>
            <p:cNvPr id="15379" name="Picture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81200" y="3657600"/>
              <a:ext cx="1475317" cy="855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0" name="TextBox 32"/>
            <p:cNvSpPr txBox="1">
              <a:spLocks noChangeArrowheads="1"/>
            </p:cNvSpPr>
            <p:nvPr/>
          </p:nvSpPr>
          <p:spPr bwMode="auto">
            <a:xfrm>
              <a:off x="2057403" y="3810000"/>
              <a:ext cx="133912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Garamond" charset="0"/>
                </a:rPr>
                <a:t>deep blue</a:t>
              </a: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4757738" y="1600200"/>
            <a:ext cx="381000" cy="4221163"/>
            <a:chOff x="4758268" y="1600200"/>
            <a:chExt cx="380233" cy="4221553"/>
          </a:xfrm>
        </p:grpSpPr>
        <p:sp>
          <p:nvSpPr>
            <p:cNvPr id="15376" name="TextBox 40"/>
            <p:cNvSpPr txBox="1">
              <a:spLocks noChangeArrowheads="1"/>
            </p:cNvSpPr>
            <p:nvPr/>
          </p:nvSpPr>
          <p:spPr bwMode="auto">
            <a:xfrm>
              <a:off x="4758268" y="1600200"/>
              <a:ext cx="37176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Garamond" charset="0"/>
                </a:rPr>
                <a:t>?</a:t>
              </a:r>
            </a:p>
          </p:txBody>
        </p:sp>
        <p:sp>
          <p:nvSpPr>
            <p:cNvPr id="15377" name="TextBox 41"/>
            <p:cNvSpPr txBox="1">
              <a:spLocks noChangeArrowheads="1"/>
            </p:cNvSpPr>
            <p:nvPr/>
          </p:nvSpPr>
          <p:spPr bwMode="auto">
            <a:xfrm>
              <a:off x="4766732" y="3276600"/>
              <a:ext cx="37176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Garamond" charset="0"/>
                </a:rPr>
                <a:t>?</a:t>
              </a:r>
            </a:p>
          </p:txBody>
        </p:sp>
        <p:sp>
          <p:nvSpPr>
            <p:cNvPr id="15378" name="TextBox 42"/>
            <p:cNvSpPr txBox="1">
              <a:spLocks noChangeArrowheads="1"/>
            </p:cNvSpPr>
            <p:nvPr/>
          </p:nvSpPr>
          <p:spPr bwMode="auto">
            <a:xfrm>
              <a:off x="4766735" y="5113867"/>
              <a:ext cx="37176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Garamond" charset="0"/>
                </a:rPr>
                <a:t>?</a:t>
              </a:r>
            </a:p>
          </p:txBody>
        </p:sp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5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Computers cannot analyze programs!</a:t>
            </a:r>
          </a:p>
        </p:txBody>
      </p:sp>
      <p:pic>
        <p:nvPicPr>
          <p:cNvPr id="50179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90675"/>
            <a:ext cx="1905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59100" y="1524000"/>
            <a:ext cx="4660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No Turing Machine can do this: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71800" y="2143125"/>
            <a:ext cx="6072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6699FF"/>
                </a:solidFill>
              </a:rPr>
              <a:t>input:  </a:t>
            </a:r>
            <a:r>
              <a:rPr lang="en-US" sz="2800" dirty="0"/>
              <a:t>The code of a java program </a:t>
            </a:r>
            <a:r>
              <a:rPr lang="en-US" sz="2800" i="1" dirty="0">
                <a:latin typeface="Garamond" charset="0"/>
              </a:rPr>
              <a:t>P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971800" y="2752725"/>
            <a:ext cx="4760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Accept if </a:t>
            </a:r>
            <a:r>
              <a:rPr lang="en-US" sz="2800" i="1" dirty="0">
                <a:latin typeface="Garamond" charset="0"/>
              </a:rPr>
              <a:t>P</a:t>
            </a:r>
            <a:r>
              <a:rPr lang="en-US" sz="2800" dirty="0"/>
              <a:t> prints “hello, world” </a:t>
            </a:r>
            <a:endParaRPr lang="en-US" sz="2800" i="1" dirty="0">
              <a:latin typeface="Garamond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971800" y="3362325"/>
            <a:ext cx="20367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Reject if not</a:t>
            </a:r>
            <a:endParaRPr lang="en-US" sz="2800" i="1">
              <a:latin typeface="Garamond" charset="0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1143000" y="4572000"/>
            <a:ext cx="6934200" cy="14478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800" b="1" dirty="0">
                <a:solidFill>
                  <a:srgbClr val="6699FF"/>
                </a:solidFill>
              </a:rPr>
              <a:t>Significance: </a:t>
            </a:r>
            <a:r>
              <a:rPr lang="en-US" sz="2800" dirty="0"/>
              <a:t>It is impossible for computer to predict what a computer program will do!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Turing Machines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419600" y="2133600"/>
            <a:ext cx="3082925" cy="542925"/>
            <a:chOff x="4419600" y="2133600"/>
            <a:chExt cx="3082925" cy="542925"/>
          </a:xfrm>
        </p:grpSpPr>
        <p:sp>
          <p:nvSpPr>
            <p:cNvPr id="16403" name="Rectangle 20"/>
            <p:cNvSpPr>
              <a:spLocks noChangeArrowheads="1"/>
            </p:cNvSpPr>
            <p:nvPr/>
          </p:nvSpPr>
          <p:spPr bwMode="auto">
            <a:xfrm>
              <a:off x="4419600" y="2217738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16404" name="Rectangle 22"/>
            <p:cNvSpPr>
              <a:spLocks noChangeArrowheads="1"/>
            </p:cNvSpPr>
            <p:nvPr/>
          </p:nvSpPr>
          <p:spPr bwMode="auto">
            <a:xfrm>
              <a:off x="4876800" y="2217738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16405" name="Rectangle 24"/>
            <p:cNvSpPr>
              <a:spLocks noChangeArrowheads="1"/>
            </p:cNvSpPr>
            <p:nvPr/>
          </p:nvSpPr>
          <p:spPr bwMode="auto">
            <a:xfrm>
              <a:off x="5334000" y="2217738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16406" name="Rectangle 26"/>
            <p:cNvSpPr>
              <a:spLocks noChangeArrowheads="1"/>
            </p:cNvSpPr>
            <p:nvPr/>
          </p:nvSpPr>
          <p:spPr bwMode="auto">
            <a:xfrm>
              <a:off x="5791200" y="2217738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16407" name="TextBox 29"/>
            <p:cNvSpPr txBox="1">
              <a:spLocks noChangeArrowheads="1"/>
            </p:cNvSpPr>
            <p:nvPr/>
          </p:nvSpPr>
          <p:spPr bwMode="auto">
            <a:xfrm>
              <a:off x="7010400" y="2133600"/>
              <a:ext cx="4921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cxnSp>
          <p:nvCxnSpPr>
            <p:cNvPr id="16408" name="Straight Connector 30"/>
            <p:cNvCxnSpPr>
              <a:cxnSpLocks noChangeShapeType="1"/>
            </p:cNvCxnSpPr>
            <p:nvPr/>
          </p:nvCxnSpPr>
          <p:spPr bwMode="auto">
            <a:xfrm>
              <a:off x="6248400" y="2217738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409" name="Straight Connector 31"/>
            <p:cNvCxnSpPr>
              <a:cxnSpLocks noChangeShapeType="1"/>
            </p:cNvCxnSpPr>
            <p:nvPr/>
          </p:nvCxnSpPr>
          <p:spPr bwMode="auto">
            <a:xfrm>
              <a:off x="6248400" y="2674938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419600" y="2219325"/>
              <a:ext cx="1371600" cy="457200"/>
              <a:chOff x="4800600" y="3352800"/>
              <a:chExt cx="1371600" cy="457200"/>
            </a:xfrm>
          </p:grpSpPr>
          <p:sp>
            <p:nvSpPr>
              <p:cNvPr id="16414" name="Rectangle 9"/>
              <p:cNvSpPr>
                <a:spLocks noChangeArrowheads="1"/>
              </p:cNvSpPr>
              <p:nvPr/>
            </p:nvSpPr>
            <p:spPr bwMode="auto">
              <a:xfrm>
                <a:off x="4800600" y="3352800"/>
                <a:ext cx="457200" cy="45720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>
                    <a:latin typeface="Courier New" charset="0"/>
                  </a:rPr>
                  <a:t>a</a:t>
                </a:r>
              </a:p>
            </p:txBody>
          </p:sp>
          <p:sp>
            <p:nvSpPr>
              <p:cNvPr id="16415" name="Rectangle 10"/>
              <p:cNvSpPr>
                <a:spLocks noChangeArrowheads="1"/>
              </p:cNvSpPr>
              <p:nvPr/>
            </p:nvSpPr>
            <p:spPr bwMode="auto">
              <a:xfrm>
                <a:off x="5257800" y="3352800"/>
                <a:ext cx="457200" cy="45720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>
                    <a:latin typeface="Courier New" charset="0"/>
                  </a:rPr>
                  <a:t>b</a:t>
                </a:r>
              </a:p>
            </p:txBody>
          </p:sp>
          <p:sp>
            <p:nvSpPr>
              <p:cNvPr id="16416" name="Rectangle 11"/>
              <p:cNvSpPr>
                <a:spLocks noChangeArrowheads="1"/>
              </p:cNvSpPr>
              <p:nvPr/>
            </p:nvSpPr>
            <p:spPr bwMode="auto">
              <a:xfrm>
                <a:off x="5715000" y="3352800"/>
                <a:ext cx="457200" cy="45720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>
                    <a:latin typeface="Courier New" charset="0"/>
                  </a:rPr>
                  <a:t>b</a:t>
                </a:r>
              </a:p>
            </p:txBody>
          </p:sp>
        </p:grpSp>
        <p:sp>
          <p:nvSpPr>
            <p:cNvPr id="16411" name="Rectangle 25"/>
            <p:cNvSpPr>
              <a:spLocks noChangeArrowheads="1"/>
            </p:cNvSpPr>
            <p:nvPr/>
          </p:nvSpPr>
          <p:spPr bwMode="auto">
            <a:xfrm>
              <a:off x="5772891" y="2209800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Symbol" charset="2"/>
                  <a:ea typeface="ＭＳ ゴシック" charset="-128"/>
                </a:rPr>
                <a:t>☐</a:t>
              </a:r>
              <a:endParaRPr lang="en-US">
                <a:latin typeface="Symbol" charset="2"/>
              </a:endParaRPr>
            </a:p>
          </p:txBody>
        </p:sp>
        <p:sp>
          <p:nvSpPr>
            <p:cNvPr id="16412" name="Rectangle 26"/>
            <p:cNvSpPr>
              <a:spLocks noChangeArrowheads="1"/>
            </p:cNvSpPr>
            <p:nvPr/>
          </p:nvSpPr>
          <p:spPr bwMode="auto">
            <a:xfrm>
              <a:off x="6248400" y="221826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16413" name="Rectangle 27"/>
            <p:cNvSpPr>
              <a:spLocks noChangeArrowheads="1"/>
            </p:cNvSpPr>
            <p:nvPr/>
          </p:nvSpPr>
          <p:spPr bwMode="auto">
            <a:xfrm>
              <a:off x="6248400" y="2209800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Symbol" charset="2"/>
                  <a:ea typeface="ＭＳ ゴシック" charset="-128"/>
                </a:rPr>
                <a:t>☐</a:t>
              </a:r>
              <a:endParaRPr lang="en-US">
                <a:latin typeface="Symbol" charset="2"/>
              </a:endParaRP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4419600" y="2735263"/>
            <a:ext cx="1371600" cy="560387"/>
            <a:chOff x="4419600" y="2734733"/>
            <a:chExt cx="1371600" cy="560977"/>
          </a:xfrm>
        </p:grpSpPr>
        <p:sp>
          <p:nvSpPr>
            <p:cNvPr id="16401" name="TextBox 28"/>
            <p:cNvSpPr txBox="1">
              <a:spLocks noChangeArrowheads="1"/>
            </p:cNvSpPr>
            <p:nvPr/>
          </p:nvSpPr>
          <p:spPr bwMode="auto">
            <a:xfrm>
              <a:off x="4724400" y="2895600"/>
              <a:ext cx="7110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input</a:t>
              </a:r>
            </a:p>
          </p:txBody>
        </p:sp>
        <p:sp>
          <p:nvSpPr>
            <p:cNvPr id="16402" name="Right Brace 30"/>
            <p:cNvSpPr>
              <a:spLocks/>
            </p:cNvSpPr>
            <p:nvPr/>
          </p:nvSpPr>
          <p:spPr bwMode="auto">
            <a:xfrm rot="5400000">
              <a:off x="4991100" y="2163233"/>
              <a:ext cx="228600" cy="1371600"/>
            </a:xfrm>
            <a:prstGeom prst="rightBrace">
              <a:avLst>
                <a:gd name="adj1" fmla="val 6019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5791200" y="2735263"/>
            <a:ext cx="1676400" cy="560387"/>
            <a:chOff x="5791200" y="2734733"/>
            <a:chExt cx="1676400" cy="560977"/>
          </a:xfrm>
        </p:grpSpPr>
        <p:sp>
          <p:nvSpPr>
            <p:cNvPr id="16399" name="TextBox 29"/>
            <p:cNvSpPr txBox="1">
              <a:spLocks noChangeArrowheads="1"/>
            </p:cNvSpPr>
            <p:nvPr/>
          </p:nvSpPr>
          <p:spPr bwMode="auto">
            <a:xfrm>
              <a:off x="6249761" y="2895600"/>
              <a:ext cx="82837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blanks</a:t>
              </a:r>
            </a:p>
          </p:txBody>
        </p:sp>
        <p:sp>
          <p:nvSpPr>
            <p:cNvPr id="16400" name="Right Brace 31"/>
            <p:cNvSpPr>
              <a:spLocks/>
            </p:cNvSpPr>
            <p:nvPr/>
          </p:nvSpPr>
          <p:spPr bwMode="auto">
            <a:xfrm rot="5400000">
              <a:off x="6515100" y="2010833"/>
              <a:ext cx="228600" cy="1676400"/>
            </a:xfrm>
            <a:prstGeom prst="rightBrace">
              <a:avLst>
                <a:gd name="adj1" fmla="val 6019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295400" y="1371600"/>
            <a:ext cx="3648075" cy="914400"/>
            <a:chOff x="1371600" y="1371600"/>
            <a:chExt cx="3647761" cy="914400"/>
          </a:xfrm>
          <a:solidFill>
            <a:schemeClr val="accent2"/>
          </a:solidFill>
        </p:grpSpPr>
        <p:sp>
          <p:nvSpPr>
            <p:cNvPr id="16395" name="Rectangle 3"/>
            <p:cNvSpPr>
              <a:spLocks noChangeArrowheads="1"/>
            </p:cNvSpPr>
            <p:nvPr/>
          </p:nvSpPr>
          <p:spPr bwMode="auto">
            <a:xfrm>
              <a:off x="1371600" y="1371600"/>
              <a:ext cx="1828800" cy="914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/>
                <a:t>control</a:t>
              </a:r>
            </a:p>
          </p:txBody>
        </p:sp>
        <p:cxnSp>
          <p:nvCxnSpPr>
            <p:cNvPr id="16396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4460082" y="2020093"/>
              <a:ext cx="377825" cy="1588"/>
            </a:xfrm>
            <a:prstGeom prst="straightConnector1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397" name="Straight Connector 25"/>
            <p:cNvCxnSpPr>
              <a:cxnSpLocks noChangeShapeType="1"/>
            </p:cNvCxnSpPr>
            <p:nvPr/>
          </p:nvCxnSpPr>
          <p:spPr bwMode="auto">
            <a:xfrm rot="10800000">
              <a:off x="3200400" y="1828800"/>
              <a:ext cx="1447800" cy="158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6398" name="TextBox 32"/>
            <p:cNvSpPr txBox="1">
              <a:spLocks noChangeArrowheads="1"/>
            </p:cNvSpPr>
            <p:nvPr/>
          </p:nvSpPr>
          <p:spPr bwMode="auto">
            <a:xfrm>
              <a:off x="4343400" y="1422402"/>
              <a:ext cx="675961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head</a:t>
              </a: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295400" y="3895725"/>
            <a:ext cx="6760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Can both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6699FF"/>
                </a:solidFill>
              </a:rPr>
              <a:t>read</a:t>
            </a:r>
            <a:r>
              <a:rPr lang="en-US" sz="2800" b="1" dirty="0"/>
              <a:t> </a:t>
            </a:r>
            <a:r>
              <a:rPr lang="en-US" sz="2800" dirty="0"/>
              <a:t>from and </a:t>
            </a:r>
            <a:r>
              <a:rPr lang="en-US" sz="2800" b="1" dirty="0">
                <a:solidFill>
                  <a:srgbClr val="6699FF"/>
                </a:solidFill>
              </a:rPr>
              <a:t>write</a:t>
            </a:r>
            <a:r>
              <a:rPr lang="en-US" sz="2800" dirty="0"/>
              <a:t> to the tape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295400" y="4429125"/>
            <a:ext cx="57422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Head can move both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6699FF"/>
                </a:solidFill>
              </a:rPr>
              <a:t>left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chemeClr val="accent1"/>
                </a:solidFill>
              </a:rPr>
              <a:t>right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95400" y="4962525"/>
            <a:ext cx="2251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Tape is infinite</a:t>
            </a: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295400" y="5495925"/>
            <a:ext cx="67617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Has two special states </a:t>
            </a:r>
            <a:r>
              <a:rPr lang="en-US" sz="2800" b="1" dirty="0">
                <a:solidFill>
                  <a:srgbClr val="6699FF"/>
                </a:solidFill>
              </a:rPr>
              <a:t>accept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6699FF"/>
                </a:solidFill>
              </a:rPr>
              <a:t>reject</a:t>
            </a:r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Example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533400" y="1595437"/>
            <a:ext cx="2427268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Garamond" charset="0"/>
              </a:rPr>
              <a:t>L</a:t>
            </a:r>
            <a:r>
              <a:rPr lang="en-US" baseline="-25000" dirty="0">
                <a:latin typeface="Garamond" charset="0"/>
              </a:rPr>
              <a:t>1</a:t>
            </a:r>
            <a:r>
              <a:rPr lang="en-US" dirty="0">
                <a:latin typeface="Garamond" charset="0"/>
              </a:rPr>
              <a:t> = {</a:t>
            </a:r>
            <a:r>
              <a:rPr lang="en-US" i="1" dirty="0" err="1">
                <a:latin typeface="Garamond" charset="0"/>
              </a:rPr>
              <a:t>w</a:t>
            </a:r>
            <a:r>
              <a:rPr lang="en-US" dirty="0" err="1">
                <a:latin typeface="Garamond" charset="0"/>
              </a:rPr>
              <a:t>#</a:t>
            </a:r>
            <a:r>
              <a:rPr lang="en-US" i="1" dirty="0" err="1">
                <a:latin typeface="Garamond" charset="0"/>
              </a:rPr>
              <a:t>w</a:t>
            </a:r>
            <a:r>
              <a:rPr lang="en-US" dirty="0">
                <a:latin typeface="Garamond" charset="0"/>
              </a:rPr>
              <a:t>: </a:t>
            </a:r>
            <a:r>
              <a:rPr lang="en-US" i="1" dirty="0">
                <a:latin typeface="Garamond" charset="0"/>
              </a:rPr>
              <a:t>w</a:t>
            </a:r>
            <a:r>
              <a:rPr lang="en-US" dirty="0">
                <a:latin typeface="Garamond" charset="0"/>
              </a:rPr>
              <a:t> </a:t>
            </a:r>
            <a:r>
              <a:rPr lang="en-US" dirty="0">
                <a:latin typeface="Symbol" charset="2"/>
              </a:rPr>
              <a:t>∈</a:t>
            </a:r>
            <a:r>
              <a:rPr lang="en-US" dirty="0">
                <a:latin typeface="Garamond" charset="0"/>
              </a:rPr>
              <a:t>{</a:t>
            </a:r>
            <a:r>
              <a:rPr lang="en-US" dirty="0">
                <a:latin typeface="Courier New" charset="0"/>
                <a:cs typeface="Courier New" charset="0"/>
              </a:rPr>
              <a:t>a</a:t>
            </a:r>
            <a:r>
              <a:rPr lang="en-US" dirty="0">
                <a:latin typeface="Garamond" charset="0"/>
              </a:rPr>
              <a:t>, </a:t>
            </a:r>
            <a:r>
              <a:rPr lang="en-US" dirty="0">
                <a:latin typeface="Courier New" charset="0"/>
                <a:cs typeface="Courier New" charset="0"/>
              </a:rPr>
              <a:t>b</a:t>
            </a:r>
            <a:r>
              <a:rPr lang="en-US" dirty="0">
                <a:latin typeface="Garamond" charset="0"/>
              </a:rPr>
              <a:t>}*}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533400" y="2133600"/>
            <a:ext cx="1428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Strategy: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3400" y="2814638"/>
            <a:ext cx="4757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Read and remember the first symbol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3400" y="3424238"/>
            <a:ext cx="2057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Cross it off (</a:t>
            </a:r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cs typeface="Courier New" charset="0"/>
              </a:rPr>
              <a:t>)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33400" y="3962400"/>
            <a:ext cx="3692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Read the first symbol past </a:t>
            </a:r>
            <a:r>
              <a:rPr lang="en-US">
                <a:latin typeface="Garamond" charset="0"/>
              </a:rPr>
              <a:t>#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3400" y="4567238"/>
            <a:ext cx="336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they don’t match, reject</a:t>
            </a:r>
          </a:p>
        </p:txBody>
      </p:sp>
      <p:sp>
        <p:nvSpPr>
          <p:cNvPr id="48137" name="TextBox 15"/>
          <p:cNvSpPr txBox="1">
            <a:spLocks noChangeArrowheads="1"/>
          </p:cNvSpPr>
          <p:nvPr/>
        </p:nvSpPr>
        <p:spPr bwMode="auto">
          <a:xfrm>
            <a:off x="6096000" y="2743200"/>
            <a:ext cx="2216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>
                <a:latin typeface="Courier New" charset="0"/>
                <a:cs typeface="Courier New" charset="0"/>
              </a:rPr>
              <a:t>a</a:t>
            </a:r>
            <a:r>
              <a:rPr lang="en-US">
                <a:latin typeface="Courier New" charset="0"/>
                <a:cs typeface="Courier New" charset="0"/>
              </a:rPr>
              <a:t>bbaa#abbaa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096000" y="3352800"/>
            <a:ext cx="2216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bbaa#abbaa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96000" y="3886200"/>
            <a:ext cx="2216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xbbaa#</a:t>
            </a:r>
            <a:r>
              <a:rPr lang="en-US" u="sng">
                <a:latin typeface="Courier New" charset="0"/>
                <a:cs typeface="Courier New" charset="0"/>
              </a:rPr>
              <a:t>a</a:t>
            </a:r>
            <a:r>
              <a:rPr lang="en-US">
                <a:latin typeface="Courier New" charset="0"/>
                <a:cs typeface="Courier New" charset="0"/>
              </a:rPr>
              <a:t>bbaa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33400" y="5176838"/>
            <a:ext cx="2813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they do, cross it off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096000" y="51006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xbbaa#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bbaa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7" grpId="0"/>
      <p:bldP spid="8" grpId="0"/>
      <p:bldP spid="9" grpId="0"/>
      <p:bldP spid="10" grpId="0"/>
      <p:bldP spid="48137" grpId="0"/>
      <p:bldP spid="17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Example</a:t>
            </a:r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533400" y="1595437"/>
            <a:ext cx="2371163" cy="369332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Garamond" charset="0"/>
              </a:rPr>
              <a:t>L</a:t>
            </a:r>
            <a:r>
              <a:rPr lang="en-US" baseline="-25000" dirty="0">
                <a:latin typeface="Garamond" charset="0"/>
              </a:rPr>
              <a:t>1</a:t>
            </a:r>
            <a:r>
              <a:rPr lang="en-US" dirty="0">
                <a:latin typeface="Garamond" charset="0"/>
              </a:rPr>
              <a:t> = {</a:t>
            </a:r>
            <a:r>
              <a:rPr lang="en-US" i="1" dirty="0" err="1">
                <a:latin typeface="Garamond" charset="0"/>
              </a:rPr>
              <a:t>w</a:t>
            </a:r>
            <a:r>
              <a:rPr lang="en-US" dirty="0" err="1">
                <a:latin typeface="Garamond" charset="0"/>
              </a:rPr>
              <a:t>#</a:t>
            </a:r>
            <a:r>
              <a:rPr lang="en-US" i="1" dirty="0" err="1">
                <a:latin typeface="Garamond" charset="0"/>
              </a:rPr>
              <a:t>w</a:t>
            </a:r>
            <a:r>
              <a:rPr lang="en-US" dirty="0">
                <a:latin typeface="Garamond" charset="0"/>
              </a:rPr>
              <a:t>: </a:t>
            </a:r>
            <a:r>
              <a:rPr lang="en-US" i="1" dirty="0" smtClean="0">
                <a:latin typeface="Garamond" charset="0"/>
              </a:rPr>
              <a:t>w </a:t>
            </a:r>
            <a:r>
              <a:rPr lang="el-GR" i="1" dirty="0" smtClean="0">
                <a:latin typeface="Garamond" charset="0"/>
              </a:rPr>
              <a:t>ε</a:t>
            </a:r>
            <a:r>
              <a:rPr lang="en-US" i="1" dirty="0" smtClean="0">
                <a:latin typeface="Garamond" charset="0"/>
              </a:rPr>
              <a:t>{</a:t>
            </a:r>
            <a:r>
              <a:rPr lang="en-US" dirty="0" smtClean="0">
                <a:latin typeface="Courier New" charset="0"/>
                <a:cs typeface="Courier New" charset="0"/>
              </a:rPr>
              <a:t>a</a:t>
            </a:r>
            <a:r>
              <a:rPr lang="en-US" dirty="0">
                <a:latin typeface="Garamond" charset="0"/>
              </a:rPr>
              <a:t>, </a:t>
            </a:r>
            <a:r>
              <a:rPr lang="en-US" dirty="0">
                <a:latin typeface="Courier New" charset="0"/>
                <a:cs typeface="Courier New" charset="0"/>
              </a:rPr>
              <a:t>b</a:t>
            </a:r>
            <a:r>
              <a:rPr lang="en-US" dirty="0">
                <a:latin typeface="Garamond" charset="0"/>
              </a:rPr>
              <a:t>}*}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533400" y="2133600"/>
            <a:ext cx="1428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Strategy:</a:t>
            </a:r>
          </a:p>
        </p:txBody>
      </p:sp>
      <p:sp>
        <p:nvSpPr>
          <p:cNvPr id="49157" name="TextBox 6"/>
          <p:cNvSpPr txBox="1">
            <a:spLocks noChangeArrowheads="1"/>
          </p:cNvSpPr>
          <p:nvPr/>
        </p:nvSpPr>
        <p:spPr bwMode="auto">
          <a:xfrm>
            <a:off x="533400" y="2814638"/>
            <a:ext cx="4656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Look for the first uncrossed symbol</a:t>
            </a:r>
            <a:endParaRPr lang="en-US">
              <a:latin typeface="Courier New" charset="0"/>
              <a:cs typeface="Courier New" charset="0"/>
            </a:endParaRP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533400" y="3424238"/>
            <a:ext cx="2057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Cross it off (</a:t>
            </a:r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cs typeface="Courier New" charset="0"/>
              </a:rPr>
              <a:t>)</a:t>
            </a:r>
          </a:p>
        </p:txBody>
      </p:sp>
      <p:sp>
        <p:nvSpPr>
          <p:cNvPr id="49159" name="TextBox 8"/>
          <p:cNvSpPr txBox="1">
            <a:spLocks noChangeArrowheads="1"/>
          </p:cNvSpPr>
          <p:nvPr/>
        </p:nvSpPr>
        <p:spPr bwMode="auto">
          <a:xfrm>
            <a:off x="533400" y="4033838"/>
            <a:ext cx="5070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Read the first uncrossed symbol past </a:t>
            </a:r>
            <a:r>
              <a:rPr lang="en-US">
                <a:latin typeface="Garamond" charset="0"/>
              </a:rPr>
              <a:t>#</a:t>
            </a:r>
          </a:p>
        </p:txBody>
      </p:sp>
      <p:sp>
        <p:nvSpPr>
          <p:cNvPr id="49160" name="TextBox 15"/>
          <p:cNvSpPr txBox="1">
            <a:spLocks noChangeArrowheads="1"/>
          </p:cNvSpPr>
          <p:nvPr/>
        </p:nvSpPr>
        <p:spPr bwMode="auto">
          <a:xfrm>
            <a:off x="6096000" y="28146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 u="sng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Courier New" charset="0"/>
                <a:cs typeface="Courier New" charset="0"/>
              </a:rPr>
              <a:t>baa#xbbaa</a:t>
            </a:r>
            <a:endParaRPr lang="en-US">
              <a:latin typeface="Garamond" charset="0"/>
            </a:endParaRPr>
          </a:p>
        </p:txBody>
      </p:sp>
      <p:sp>
        <p:nvSpPr>
          <p:cNvPr id="49161" name="TextBox 16"/>
          <p:cNvSpPr txBox="1">
            <a:spLocks noChangeArrowheads="1"/>
          </p:cNvSpPr>
          <p:nvPr/>
        </p:nvSpPr>
        <p:spPr bwMode="auto">
          <a:xfrm>
            <a:off x="6096000" y="34242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baa#xbbaa</a:t>
            </a:r>
          </a:p>
        </p:txBody>
      </p:sp>
      <p:sp>
        <p:nvSpPr>
          <p:cNvPr id="49162" name="TextBox 18"/>
          <p:cNvSpPr txBox="1">
            <a:spLocks noChangeArrowheads="1"/>
          </p:cNvSpPr>
          <p:nvPr/>
        </p:nvSpPr>
        <p:spPr bwMode="auto">
          <a:xfrm>
            <a:off x="6096000" y="40338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xxbaa#x</a:t>
            </a:r>
            <a:r>
              <a:rPr lang="en-US" u="sng">
                <a:latin typeface="Courier New" charset="0"/>
                <a:cs typeface="Courier New" charset="0"/>
              </a:rPr>
              <a:t>b</a:t>
            </a:r>
            <a:r>
              <a:rPr lang="en-US">
                <a:latin typeface="Courier New" charset="0"/>
                <a:cs typeface="Courier New" charset="0"/>
              </a:rPr>
              <a:t>baa</a:t>
            </a:r>
          </a:p>
        </p:txBody>
      </p:sp>
      <p:sp>
        <p:nvSpPr>
          <p:cNvPr id="49163" name="TextBox 19"/>
          <p:cNvSpPr txBox="1">
            <a:spLocks noChangeArrowheads="1"/>
          </p:cNvSpPr>
          <p:nvPr/>
        </p:nvSpPr>
        <p:spPr bwMode="auto">
          <a:xfrm>
            <a:off x="533400" y="4641850"/>
            <a:ext cx="46497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they match, cross it off, else reject</a:t>
            </a:r>
          </a:p>
        </p:txBody>
      </p:sp>
      <p:sp>
        <p:nvSpPr>
          <p:cNvPr id="49164" name="TextBox 20"/>
          <p:cNvSpPr txBox="1">
            <a:spLocks noChangeArrowheads="1"/>
          </p:cNvSpPr>
          <p:nvPr/>
        </p:nvSpPr>
        <p:spPr bwMode="auto">
          <a:xfrm>
            <a:off x="6096000" y="46434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xxbaa#x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  <a:r>
              <a:rPr lang="en-US">
                <a:latin typeface="Courier New" charset="0"/>
                <a:cs typeface="Courier New" charset="0"/>
              </a:rPr>
              <a:t>baa</a:t>
            </a:r>
          </a:p>
        </p:txBody>
      </p: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609600" y="5180013"/>
            <a:ext cx="76962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1813" y="5334000"/>
            <a:ext cx="55419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At the end, there should be only </a:t>
            </a:r>
            <a:r>
              <a:rPr lang="en-US">
                <a:latin typeface="Courier New" charset="0"/>
                <a:cs typeface="Courier New" charset="0"/>
              </a:rPr>
              <a:t>x</a:t>
            </a:r>
            <a:r>
              <a:rPr lang="en-US">
                <a:cs typeface="Courier New" charset="0"/>
              </a:rPr>
              <a:t>s and </a:t>
            </a:r>
            <a:r>
              <a:rPr lang="en-US">
                <a:latin typeface="Garamond" charset="0"/>
              </a:rPr>
              <a:t>#</a:t>
            </a:r>
            <a:r>
              <a:rPr lang="en-US"/>
              <a:t>s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096000" y="5329238"/>
            <a:ext cx="2216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xxxxx#xxxx</a:t>
            </a:r>
            <a:r>
              <a:rPr lang="en-US" u="sng">
                <a:latin typeface="Courier New" charset="0"/>
                <a:cs typeface="Courier New" charset="0"/>
              </a:rPr>
              <a:t>x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33400" y="5867400"/>
            <a:ext cx="39957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not, reject; otherwise, accept.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/>
      <p:bldP spid="49161" grpId="0"/>
      <p:bldP spid="49162" grpId="0"/>
      <p:bldP spid="49163" grpId="0"/>
      <p:bldP spid="49164" grpId="0"/>
      <p:bldP spid="18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How Turing Machines operate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143000" y="1752600"/>
            <a:ext cx="2590800" cy="1219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3048000" y="22272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Oval 7"/>
          <p:cNvSpPr>
            <a:spLocks noChangeArrowheads="1"/>
          </p:cNvSpPr>
          <p:nvPr/>
        </p:nvSpPr>
        <p:spPr bwMode="auto">
          <a:xfrm>
            <a:off x="1447800" y="22272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Rectangle 20"/>
          <p:cNvSpPr>
            <a:spLocks noChangeArrowheads="1"/>
          </p:cNvSpPr>
          <p:nvPr/>
        </p:nvSpPr>
        <p:spPr bwMode="auto">
          <a:xfrm>
            <a:off x="4953000" y="23606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63" name="Rectangle 22"/>
          <p:cNvSpPr>
            <a:spLocks noChangeArrowheads="1"/>
          </p:cNvSpPr>
          <p:nvPr/>
        </p:nvSpPr>
        <p:spPr bwMode="auto">
          <a:xfrm>
            <a:off x="5410200" y="23606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64" name="Rectangle 24"/>
          <p:cNvSpPr>
            <a:spLocks noChangeArrowheads="1"/>
          </p:cNvSpPr>
          <p:nvPr/>
        </p:nvSpPr>
        <p:spPr bwMode="auto">
          <a:xfrm>
            <a:off x="5867400" y="23606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65" name="Rectangle 26"/>
          <p:cNvSpPr>
            <a:spLocks noChangeArrowheads="1"/>
          </p:cNvSpPr>
          <p:nvPr/>
        </p:nvSpPr>
        <p:spPr bwMode="auto">
          <a:xfrm>
            <a:off x="6324600" y="23606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66" name="TextBox 29"/>
          <p:cNvSpPr txBox="1">
            <a:spLocks noChangeArrowheads="1"/>
          </p:cNvSpPr>
          <p:nvPr/>
        </p:nvSpPr>
        <p:spPr bwMode="auto">
          <a:xfrm>
            <a:off x="7204075" y="2276475"/>
            <a:ext cx="492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9467" name="Straight Connector 30"/>
          <p:cNvCxnSpPr>
            <a:cxnSpLocks noChangeShapeType="1"/>
          </p:cNvCxnSpPr>
          <p:nvPr/>
        </p:nvCxnSpPr>
        <p:spPr bwMode="auto">
          <a:xfrm>
            <a:off x="6781800" y="2360613"/>
            <a:ext cx="12192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8" name="Straight Connector 31"/>
          <p:cNvCxnSpPr>
            <a:cxnSpLocks noChangeShapeType="1"/>
          </p:cNvCxnSpPr>
          <p:nvPr/>
        </p:nvCxnSpPr>
        <p:spPr bwMode="auto">
          <a:xfrm>
            <a:off x="6781800" y="2817813"/>
            <a:ext cx="12192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9" name="Straight Arrow Connector 23"/>
          <p:cNvCxnSpPr>
            <a:cxnSpLocks noChangeShapeType="1"/>
          </p:cNvCxnSpPr>
          <p:nvPr/>
        </p:nvCxnSpPr>
        <p:spPr bwMode="auto">
          <a:xfrm rot="5400000">
            <a:off x="5906294" y="2170907"/>
            <a:ext cx="3778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470" name="Straight Connector 25"/>
          <p:cNvCxnSpPr>
            <a:cxnSpLocks noChangeShapeType="1"/>
          </p:cNvCxnSpPr>
          <p:nvPr/>
        </p:nvCxnSpPr>
        <p:spPr bwMode="auto">
          <a:xfrm rot="10800000">
            <a:off x="3733800" y="1981200"/>
            <a:ext cx="2362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1" name="Rectangle 9"/>
          <p:cNvSpPr>
            <a:spLocks noChangeArrowheads="1"/>
          </p:cNvSpPr>
          <p:nvPr/>
        </p:nvSpPr>
        <p:spPr bwMode="auto">
          <a:xfrm>
            <a:off x="4953000" y="23622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a</a:t>
            </a:r>
          </a:p>
        </p:txBody>
      </p:sp>
      <p:sp>
        <p:nvSpPr>
          <p:cNvPr id="19472" name="Rectangle 10"/>
          <p:cNvSpPr>
            <a:spLocks noChangeArrowheads="1"/>
          </p:cNvSpPr>
          <p:nvPr/>
        </p:nvSpPr>
        <p:spPr bwMode="auto">
          <a:xfrm>
            <a:off x="5410200" y="23622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b</a:t>
            </a:r>
          </a:p>
        </p:txBody>
      </p:sp>
      <p:sp>
        <p:nvSpPr>
          <p:cNvPr id="19473" name="Rectangle 11"/>
          <p:cNvSpPr>
            <a:spLocks noChangeArrowheads="1"/>
          </p:cNvSpPr>
          <p:nvPr/>
        </p:nvSpPr>
        <p:spPr bwMode="auto">
          <a:xfrm>
            <a:off x="5867400" y="23622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a</a:t>
            </a:r>
          </a:p>
        </p:txBody>
      </p:sp>
      <p:sp>
        <p:nvSpPr>
          <p:cNvPr id="19474" name="Rectangle 11"/>
          <p:cNvSpPr>
            <a:spLocks noChangeArrowheads="1"/>
          </p:cNvSpPr>
          <p:nvPr/>
        </p:nvSpPr>
        <p:spPr bwMode="auto">
          <a:xfrm>
            <a:off x="6324600" y="23622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2000">
                <a:latin typeface="Symbol" charset="2"/>
                <a:ea typeface="ＭＳ ゴシック" charset="-128"/>
              </a:rPr>
              <a:t>☐</a:t>
            </a:r>
            <a:endParaRPr lang="en-US" sz="2000">
              <a:latin typeface="Symbol" charset="2"/>
            </a:endParaRPr>
          </a:p>
        </p:txBody>
      </p:sp>
      <p:sp>
        <p:nvSpPr>
          <p:cNvPr id="19475" name="TextBox 28"/>
          <p:cNvSpPr txBox="1">
            <a:spLocks noChangeArrowheads="1"/>
          </p:cNvSpPr>
          <p:nvPr/>
        </p:nvSpPr>
        <p:spPr bwMode="auto">
          <a:xfrm>
            <a:off x="1455738" y="2166938"/>
            <a:ext cx="369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1</a:t>
            </a:r>
          </a:p>
        </p:txBody>
      </p:sp>
      <p:sp>
        <p:nvSpPr>
          <p:cNvPr id="19476" name="TextBox 29"/>
          <p:cNvSpPr txBox="1">
            <a:spLocks noChangeArrowheads="1"/>
          </p:cNvSpPr>
          <p:nvPr/>
        </p:nvSpPr>
        <p:spPr bwMode="auto">
          <a:xfrm>
            <a:off x="3059113" y="2166938"/>
            <a:ext cx="369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2</a:t>
            </a:r>
          </a:p>
        </p:txBody>
      </p:sp>
      <p:cxnSp>
        <p:nvCxnSpPr>
          <p:cNvPr id="19477" name="Straight Arrow Connector 34"/>
          <p:cNvCxnSpPr>
            <a:cxnSpLocks noChangeShapeType="1"/>
            <a:stCxn id="19461" idx="6"/>
            <a:endCxn id="19460" idx="2"/>
          </p:cNvCxnSpPr>
          <p:nvPr/>
        </p:nvCxnSpPr>
        <p:spPr bwMode="auto">
          <a:xfrm>
            <a:off x="1828800" y="2417763"/>
            <a:ext cx="1219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478" name="TextBox 35"/>
          <p:cNvSpPr txBox="1">
            <a:spLocks noChangeArrowheads="1"/>
          </p:cNvSpPr>
          <p:nvPr/>
        </p:nvSpPr>
        <p:spPr bwMode="auto">
          <a:xfrm>
            <a:off x="1955800" y="1981200"/>
            <a:ext cx="890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a</a:t>
            </a:r>
            <a:r>
              <a:rPr lang="en-US">
                <a:latin typeface="Garamond" charset="0"/>
              </a:rPr>
              <a:t>/</a:t>
            </a:r>
            <a:r>
              <a:rPr lang="en-US">
                <a:latin typeface="Courier New" charset="0"/>
              </a:rPr>
              <a:t>b</a:t>
            </a:r>
            <a:r>
              <a:rPr lang="en-US">
                <a:latin typeface="Garamond" charset="0"/>
              </a:rPr>
              <a:t>L</a:t>
            </a:r>
          </a:p>
        </p:txBody>
      </p:sp>
      <p:sp>
        <p:nvSpPr>
          <p:cNvPr id="19479" name="TextBox 36"/>
          <p:cNvSpPr txBox="1">
            <a:spLocks noChangeArrowheads="1"/>
          </p:cNvSpPr>
          <p:nvPr/>
        </p:nvSpPr>
        <p:spPr bwMode="auto">
          <a:xfrm>
            <a:off x="2133600" y="3348038"/>
            <a:ext cx="4781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Replace </a:t>
            </a:r>
            <a:r>
              <a:rPr lang="en-US">
                <a:latin typeface="Courier New" charset="0"/>
              </a:rPr>
              <a:t>a</a:t>
            </a:r>
            <a:r>
              <a:rPr lang="en-US"/>
              <a:t> with </a:t>
            </a:r>
            <a:r>
              <a:rPr lang="en-US">
                <a:latin typeface="Courier New" charset="0"/>
              </a:rPr>
              <a:t>b</a:t>
            </a:r>
            <a:r>
              <a:rPr lang="en-US"/>
              <a:t>, and move head left</a:t>
            </a:r>
          </a:p>
        </p:txBody>
      </p:sp>
      <p:cxnSp>
        <p:nvCxnSpPr>
          <p:cNvPr id="19480" name="Straight Arrow Connector 38"/>
          <p:cNvCxnSpPr>
            <a:cxnSpLocks noChangeShapeType="1"/>
          </p:cNvCxnSpPr>
          <p:nvPr/>
        </p:nvCxnSpPr>
        <p:spPr bwMode="auto">
          <a:xfrm rot="5400000">
            <a:off x="1253332" y="1777206"/>
            <a:ext cx="762000" cy="158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481" name="TextBox 39"/>
          <p:cNvSpPr txBox="1">
            <a:spLocks noChangeArrowheads="1"/>
          </p:cNvSpPr>
          <p:nvPr/>
        </p:nvSpPr>
        <p:spPr bwMode="auto">
          <a:xfrm>
            <a:off x="1628775" y="1219200"/>
            <a:ext cx="180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current state</a:t>
            </a:r>
          </a:p>
        </p:txBody>
      </p:sp>
      <p:sp>
        <p:nvSpPr>
          <p:cNvPr id="19482" name="Rectangle 43"/>
          <p:cNvSpPr>
            <a:spLocks noChangeArrowheads="1"/>
          </p:cNvSpPr>
          <p:nvPr/>
        </p:nvSpPr>
        <p:spPr bwMode="auto">
          <a:xfrm>
            <a:off x="1143000" y="4648200"/>
            <a:ext cx="2590800" cy="1219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19483" name="Oval 44"/>
          <p:cNvSpPr>
            <a:spLocks noChangeArrowheads="1"/>
          </p:cNvSpPr>
          <p:nvPr/>
        </p:nvSpPr>
        <p:spPr bwMode="auto">
          <a:xfrm>
            <a:off x="3048000" y="51228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45"/>
          <p:cNvSpPr>
            <a:spLocks noChangeArrowheads="1"/>
          </p:cNvSpPr>
          <p:nvPr/>
        </p:nvSpPr>
        <p:spPr bwMode="auto">
          <a:xfrm>
            <a:off x="1447800" y="51228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Rectangle 20"/>
          <p:cNvSpPr>
            <a:spLocks noChangeArrowheads="1"/>
          </p:cNvSpPr>
          <p:nvPr/>
        </p:nvSpPr>
        <p:spPr bwMode="auto">
          <a:xfrm>
            <a:off x="4953000" y="52562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86" name="Rectangle 22"/>
          <p:cNvSpPr>
            <a:spLocks noChangeArrowheads="1"/>
          </p:cNvSpPr>
          <p:nvPr/>
        </p:nvSpPr>
        <p:spPr bwMode="auto">
          <a:xfrm>
            <a:off x="5410200" y="52562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87" name="Rectangle 24"/>
          <p:cNvSpPr>
            <a:spLocks noChangeArrowheads="1"/>
          </p:cNvSpPr>
          <p:nvPr/>
        </p:nvSpPr>
        <p:spPr bwMode="auto">
          <a:xfrm>
            <a:off x="5867400" y="52562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88" name="Rectangle 26"/>
          <p:cNvSpPr>
            <a:spLocks noChangeArrowheads="1"/>
          </p:cNvSpPr>
          <p:nvPr/>
        </p:nvSpPr>
        <p:spPr bwMode="auto">
          <a:xfrm>
            <a:off x="6324600" y="5256213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latin typeface="Garamond" charset="0"/>
            </a:endParaRPr>
          </a:p>
        </p:txBody>
      </p:sp>
      <p:sp>
        <p:nvSpPr>
          <p:cNvPr id="19489" name="TextBox 29"/>
          <p:cNvSpPr txBox="1">
            <a:spLocks noChangeArrowheads="1"/>
          </p:cNvSpPr>
          <p:nvPr/>
        </p:nvSpPr>
        <p:spPr bwMode="auto">
          <a:xfrm>
            <a:off x="7204075" y="5172075"/>
            <a:ext cx="492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9490" name="Straight Connector 30"/>
          <p:cNvCxnSpPr>
            <a:cxnSpLocks noChangeShapeType="1"/>
          </p:cNvCxnSpPr>
          <p:nvPr/>
        </p:nvCxnSpPr>
        <p:spPr bwMode="auto">
          <a:xfrm>
            <a:off x="6781800" y="5256213"/>
            <a:ext cx="12192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91" name="Straight Connector 31"/>
          <p:cNvCxnSpPr>
            <a:cxnSpLocks noChangeShapeType="1"/>
          </p:cNvCxnSpPr>
          <p:nvPr/>
        </p:nvCxnSpPr>
        <p:spPr bwMode="auto">
          <a:xfrm>
            <a:off x="6781800" y="5713413"/>
            <a:ext cx="12192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92" name="Straight Arrow Connector 53"/>
          <p:cNvCxnSpPr>
            <a:cxnSpLocks noChangeShapeType="1"/>
          </p:cNvCxnSpPr>
          <p:nvPr/>
        </p:nvCxnSpPr>
        <p:spPr bwMode="auto">
          <a:xfrm rot="5400000">
            <a:off x="5450681" y="5066507"/>
            <a:ext cx="37782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493" name="Straight Connector 54"/>
          <p:cNvCxnSpPr>
            <a:cxnSpLocks noChangeShapeType="1"/>
          </p:cNvCxnSpPr>
          <p:nvPr/>
        </p:nvCxnSpPr>
        <p:spPr bwMode="auto">
          <a:xfrm rot="10800000">
            <a:off x="3733800" y="4876800"/>
            <a:ext cx="1905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94" name="Rectangle 9"/>
          <p:cNvSpPr>
            <a:spLocks noChangeArrowheads="1"/>
          </p:cNvSpPr>
          <p:nvPr/>
        </p:nvSpPr>
        <p:spPr bwMode="auto">
          <a:xfrm>
            <a:off x="4953000" y="52578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a</a:t>
            </a:r>
          </a:p>
        </p:txBody>
      </p:sp>
      <p:sp>
        <p:nvSpPr>
          <p:cNvPr id="19495" name="Rectangle 10"/>
          <p:cNvSpPr>
            <a:spLocks noChangeArrowheads="1"/>
          </p:cNvSpPr>
          <p:nvPr/>
        </p:nvSpPr>
        <p:spPr bwMode="auto">
          <a:xfrm>
            <a:off x="5410200" y="52578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b</a:t>
            </a:r>
          </a:p>
        </p:txBody>
      </p:sp>
      <p:sp>
        <p:nvSpPr>
          <p:cNvPr id="19496" name="Rectangle 11"/>
          <p:cNvSpPr>
            <a:spLocks noChangeArrowheads="1"/>
          </p:cNvSpPr>
          <p:nvPr/>
        </p:nvSpPr>
        <p:spPr bwMode="auto">
          <a:xfrm>
            <a:off x="5867400" y="52578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latin typeface="Courier New" charset="0"/>
              </a:rPr>
              <a:t>b</a:t>
            </a:r>
          </a:p>
        </p:txBody>
      </p:sp>
      <p:sp>
        <p:nvSpPr>
          <p:cNvPr id="19497" name="Rectangle 11"/>
          <p:cNvSpPr>
            <a:spLocks noChangeArrowheads="1"/>
          </p:cNvSpPr>
          <p:nvPr/>
        </p:nvSpPr>
        <p:spPr bwMode="auto">
          <a:xfrm>
            <a:off x="6324600" y="5257800"/>
            <a:ext cx="457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2000">
                <a:latin typeface="Symbol" charset="2"/>
                <a:ea typeface="ＭＳ ゴシック" charset="-128"/>
              </a:rPr>
              <a:t>☐</a:t>
            </a:r>
            <a:endParaRPr lang="en-US" sz="2000">
              <a:latin typeface="Symbol" charset="2"/>
            </a:endParaRPr>
          </a:p>
        </p:txBody>
      </p:sp>
      <p:sp>
        <p:nvSpPr>
          <p:cNvPr id="19498" name="TextBox 59"/>
          <p:cNvSpPr txBox="1">
            <a:spLocks noChangeArrowheads="1"/>
          </p:cNvSpPr>
          <p:nvPr/>
        </p:nvSpPr>
        <p:spPr bwMode="auto">
          <a:xfrm>
            <a:off x="1455738" y="5062538"/>
            <a:ext cx="369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1</a:t>
            </a:r>
          </a:p>
        </p:txBody>
      </p:sp>
      <p:sp>
        <p:nvSpPr>
          <p:cNvPr id="19499" name="TextBox 60"/>
          <p:cNvSpPr txBox="1">
            <a:spLocks noChangeArrowheads="1"/>
          </p:cNvSpPr>
          <p:nvPr/>
        </p:nvSpPr>
        <p:spPr bwMode="auto">
          <a:xfrm>
            <a:off x="3059113" y="5062538"/>
            <a:ext cx="369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Garamond" charset="0"/>
              </a:rPr>
              <a:t>q</a:t>
            </a:r>
            <a:r>
              <a:rPr lang="en-US" sz="1800" baseline="-25000">
                <a:latin typeface="Garamond" charset="0"/>
              </a:rPr>
              <a:t>2</a:t>
            </a:r>
          </a:p>
        </p:txBody>
      </p:sp>
      <p:cxnSp>
        <p:nvCxnSpPr>
          <p:cNvPr id="19500" name="Straight Arrow Connector 61"/>
          <p:cNvCxnSpPr>
            <a:cxnSpLocks noChangeShapeType="1"/>
            <a:stCxn id="19484" idx="6"/>
            <a:endCxn id="19483" idx="2"/>
          </p:cNvCxnSpPr>
          <p:nvPr/>
        </p:nvCxnSpPr>
        <p:spPr bwMode="auto">
          <a:xfrm>
            <a:off x="1828800" y="5313363"/>
            <a:ext cx="1219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501" name="TextBox 62"/>
          <p:cNvSpPr txBox="1">
            <a:spLocks noChangeArrowheads="1"/>
          </p:cNvSpPr>
          <p:nvPr/>
        </p:nvSpPr>
        <p:spPr bwMode="auto">
          <a:xfrm>
            <a:off x="1981200" y="4876800"/>
            <a:ext cx="890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a</a:t>
            </a:r>
            <a:r>
              <a:rPr lang="en-US">
                <a:latin typeface="Garamond" charset="0"/>
              </a:rPr>
              <a:t>/</a:t>
            </a:r>
            <a:r>
              <a:rPr lang="en-US">
                <a:latin typeface="Courier New" charset="0"/>
              </a:rPr>
              <a:t>b</a:t>
            </a:r>
            <a:r>
              <a:rPr lang="en-US">
                <a:latin typeface="Garamond" charset="0"/>
              </a:rPr>
              <a:t>L</a:t>
            </a:r>
          </a:p>
        </p:txBody>
      </p:sp>
      <p:cxnSp>
        <p:nvCxnSpPr>
          <p:cNvPr id="19502" name="Straight Arrow Connector 63"/>
          <p:cNvCxnSpPr>
            <a:cxnSpLocks noChangeShapeType="1"/>
          </p:cNvCxnSpPr>
          <p:nvPr/>
        </p:nvCxnSpPr>
        <p:spPr bwMode="auto">
          <a:xfrm rot="5400000">
            <a:off x="2861469" y="4672806"/>
            <a:ext cx="7620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503" name="TextBox 64"/>
          <p:cNvSpPr txBox="1">
            <a:spLocks noChangeArrowheads="1"/>
          </p:cNvSpPr>
          <p:nvPr/>
        </p:nvSpPr>
        <p:spPr bwMode="auto">
          <a:xfrm>
            <a:off x="3208338" y="4114800"/>
            <a:ext cx="1390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new state</a:t>
            </a:r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Formal Definition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95288" y="1573213"/>
            <a:ext cx="8353425" cy="3227387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 "/>
            </a:pPr>
            <a:r>
              <a:rPr lang="en-US" dirty="0" smtClean="0">
                <a:ea typeface="ＭＳ Ｐゴシック" charset="-128"/>
              </a:rPr>
              <a:t>A Turing Machine is </a:t>
            </a:r>
            <a:r>
              <a:rPr lang="en-US" altLang="zh-TW" dirty="0" smtClean="0">
                <a:latin typeface="Garamond" charset="0"/>
                <a:ea typeface="ＭＳ Ｐゴシック" charset="-128"/>
              </a:rPr>
              <a:t>(Q, </a:t>
            </a:r>
            <a:r>
              <a:rPr lang="en-US" altLang="zh-TW" dirty="0" smtClean="0">
                <a:ea typeface="新細明體" charset="-120"/>
                <a:sym typeface="Symbol" charset="2"/>
              </a:rPr>
              <a:t>,</a:t>
            </a:r>
            <a:r>
              <a:rPr lang="en-US" altLang="zh-TW" dirty="0" smtClean="0">
                <a:latin typeface="Garamond" charset="0"/>
                <a:ea typeface="ＭＳ Ｐゴシック" charset="-128"/>
                <a:sym typeface="Symbol" charset="2"/>
              </a:rPr>
              <a:t> </a:t>
            </a:r>
            <a:r>
              <a:rPr lang="en-US" altLang="zh-TW" dirty="0" smtClean="0">
                <a:ea typeface="新細明體" charset="-120"/>
                <a:sym typeface="Symbol" charset="2"/>
              </a:rPr>
              <a:t></a:t>
            </a:r>
            <a:r>
              <a:rPr lang="en-US" altLang="zh-TW" dirty="0" smtClean="0">
                <a:latin typeface="Garamond" charset="0"/>
                <a:ea typeface="ＭＳ Ｐゴシック" charset="-128"/>
                <a:sym typeface="Symbol" charset="2"/>
              </a:rPr>
              <a:t>, </a:t>
            </a:r>
            <a:r>
              <a:rPr lang="en-US" altLang="zh-TW" dirty="0" smtClean="0">
                <a:ea typeface="新細明體" charset="-120"/>
                <a:sym typeface="Symbol" charset="2"/>
              </a:rPr>
              <a:t></a:t>
            </a:r>
            <a:r>
              <a:rPr lang="en-US" altLang="zh-TW" dirty="0" smtClean="0">
                <a:latin typeface="Garamond" charset="0"/>
                <a:ea typeface="ＭＳ Ｐゴシック" charset="-128"/>
                <a:sym typeface="Symbol" charset="2"/>
              </a:rPr>
              <a:t>, q</a:t>
            </a:r>
            <a:r>
              <a:rPr lang="en-US" altLang="zh-TW" baseline="-25000" dirty="0" smtClean="0">
                <a:latin typeface="Garamond" charset="0"/>
                <a:ea typeface="ＭＳ Ｐゴシック" charset="-128"/>
                <a:sym typeface="Symbol" charset="2"/>
              </a:rPr>
              <a:t>0</a:t>
            </a:r>
            <a:r>
              <a:rPr lang="en-US" altLang="zh-TW" dirty="0" smtClean="0">
                <a:latin typeface="Garamond" charset="0"/>
                <a:ea typeface="ＭＳ Ｐゴシック" charset="-128"/>
                <a:sym typeface="Symbol" charset="2"/>
              </a:rPr>
              <a:t>, </a:t>
            </a:r>
            <a:r>
              <a:rPr lang="en-US" dirty="0" smtClean="0">
                <a:latin typeface="ＭＳ ゴシック" charset="-128"/>
                <a:ea typeface="ＭＳ ゴシック" charset="-128"/>
              </a:rPr>
              <a:t>☐ </a:t>
            </a:r>
            <a:r>
              <a:rPr lang="en-US" dirty="0" smtClean="0">
                <a:latin typeface="ＭＳ ゴシック" charset="-128"/>
                <a:ea typeface="ＭＳ ゴシック" charset="-128"/>
              </a:rPr>
              <a:t>,</a:t>
            </a:r>
            <a:r>
              <a:rPr lang="en-US" altLang="zh-TW" dirty="0" smtClean="0">
                <a:latin typeface="Garamond" charset="0"/>
                <a:ea typeface="ＭＳ Ｐゴシック" charset="-128"/>
                <a:sym typeface="Symbol" charset="2"/>
              </a:rPr>
              <a:t>F)</a:t>
            </a:r>
            <a:r>
              <a:rPr lang="en-US" altLang="zh-TW" dirty="0" smtClean="0">
                <a:ea typeface="新細明體" charset="-120"/>
                <a:sym typeface="Symbol" charset="2"/>
              </a:rPr>
              <a:t>:</a:t>
            </a:r>
            <a:endParaRPr lang="en-US" altLang="zh-TW" dirty="0" smtClean="0">
              <a:ea typeface="新細明體" charset="-120"/>
              <a:sym typeface="Symbol" charset="2"/>
            </a:endParaRPr>
          </a:p>
          <a:p>
            <a:pPr lvl="1"/>
            <a:r>
              <a:rPr lang="en-US" altLang="zh-TW" dirty="0" smtClean="0">
                <a:latin typeface="Garamond" charset="0"/>
              </a:rPr>
              <a:t>Q</a:t>
            </a:r>
            <a:r>
              <a:rPr lang="en-US" altLang="zh-TW" dirty="0" smtClean="0">
                <a:ea typeface="新細明體" charset="-120"/>
              </a:rPr>
              <a:t> is a finite set of </a:t>
            </a:r>
            <a:r>
              <a:rPr lang="en-US" altLang="zh-TW" b="1" dirty="0" smtClean="0">
                <a:solidFill>
                  <a:schemeClr val="accent1"/>
                </a:solidFill>
                <a:ea typeface="新細明體" charset="-120"/>
              </a:rPr>
              <a:t>states</a:t>
            </a:r>
            <a:r>
              <a:rPr lang="en-US" altLang="zh-TW" dirty="0" smtClean="0">
                <a:ea typeface="新細明體" charset="-120"/>
              </a:rPr>
              <a:t>;</a:t>
            </a:r>
          </a:p>
          <a:p>
            <a:pPr lvl="1"/>
            <a:r>
              <a:rPr lang="en-US" altLang="zh-TW" dirty="0" smtClean="0">
                <a:ea typeface="新細明體" charset="-120"/>
                <a:sym typeface="Symbol" charset="2"/>
              </a:rPr>
              <a:t> is the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input alphabet</a:t>
            </a:r>
            <a:r>
              <a:rPr lang="en-US" altLang="zh-TW" b="1" dirty="0" smtClean="0">
                <a:ea typeface="新細明體" charset="-120"/>
                <a:sym typeface="Symbol" charset="2"/>
              </a:rPr>
              <a:t> </a:t>
            </a:r>
            <a:r>
              <a:rPr lang="en-US" altLang="zh-TW" dirty="0" smtClean="0">
                <a:ea typeface="新細明體" charset="-120"/>
                <a:sym typeface="Symbol" charset="2"/>
              </a:rPr>
              <a:t>not </a:t>
            </a:r>
            <a:r>
              <a:rPr lang="en-US" altLang="zh-TW" dirty="0" smtClean="0">
                <a:ea typeface="新細明體" charset="-120"/>
                <a:sym typeface="Symbol" charset="2"/>
              </a:rPr>
              <a:t>containing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the b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lank symbol </a:t>
            </a:r>
            <a:r>
              <a:rPr lang="en-US" dirty="0" smtClean="0">
                <a:latin typeface="ＭＳ ゴシック" charset="-128"/>
                <a:ea typeface="ＭＳ ゴシック" charset="-128"/>
              </a:rPr>
              <a:t>☐</a:t>
            </a:r>
            <a:endParaRPr lang="en-US" altLang="zh-TW" dirty="0" smtClean="0">
              <a:ea typeface="新細明體" charset="-120"/>
              <a:sym typeface="Symbol" charset="2"/>
            </a:endParaRPr>
          </a:p>
          <a:p>
            <a:pPr lvl="1"/>
            <a:r>
              <a:rPr lang="en-US" altLang="zh-TW" dirty="0" smtClean="0">
                <a:ea typeface="新細明體" charset="-120"/>
                <a:sym typeface="Symbol" charset="2"/>
              </a:rPr>
              <a:t> is the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tape alphabet</a:t>
            </a:r>
            <a:r>
              <a:rPr lang="en-US" altLang="zh-TW" b="1" dirty="0" smtClean="0">
                <a:ea typeface="新細明體" charset="-120"/>
                <a:sym typeface="Symbol" charset="2"/>
              </a:rPr>
              <a:t> </a:t>
            </a:r>
            <a:r>
              <a:rPr lang="en-US" altLang="zh-TW" dirty="0" smtClean="0">
                <a:ea typeface="新細明體" charset="-120"/>
                <a:sym typeface="Symbol" charset="2"/>
              </a:rPr>
              <a:t>(</a:t>
            </a:r>
            <a:r>
              <a:rPr lang="en-US" altLang="zh-TW" dirty="0" smtClean="0">
                <a:latin typeface="Garamond" charset="0"/>
                <a:sym typeface="Symbol" charset="2"/>
              </a:rPr>
              <a:t>  </a:t>
            </a:r>
            <a:r>
              <a:rPr lang="en-US" altLang="zh-TW" dirty="0" smtClean="0">
                <a:ea typeface="新細明體" charset="-120"/>
                <a:sym typeface="Symbol" charset="2"/>
              </a:rPr>
              <a:t>) including</a:t>
            </a:r>
            <a:r>
              <a:rPr lang="en-US" altLang="zh-TW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 </a:t>
            </a:r>
            <a:r>
              <a:rPr lang="en-US" dirty="0" smtClean="0">
                <a:latin typeface="ＭＳ ゴシック" charset="-128"/>
                <a:ea typeface="ＭＳ ゴシック" charset="-128"/>
              </a:rPr>
              <a:t>☐</a:t>
            </a:r>
            <a:r>
              <a:rPr lang="en-US" altLang="zh-TW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 </a:t>
            </a:r>
            <a:endParaRPr lang="en-US" altLang="zh-TW" dirty="0" smtClean="0">
              <a:solidFill>
                <a:srgbClr val="6699FF"/>
              </a:solidFill>
              <a:ea typeface="新細明體" charset="-120"/>
              <a:sym typeface="Symbol" charset="2"/>
            </a:endParaRPr>
          </a:p>
          <a:p>
            <a:pPr lvl="1"/>
            <a:r>
              <a:rPr lang="en-US" dirty="0" smtClean="0">
                <a:latin typeface="ＭＳ ゴシック" charset="-128"/>
                <a:ea typeface="ＭＳ ゴシック" charset="-128"/>
              </a:rPr>
              <a:t>☐ is the </a:t>
            </a:r>
            <a:r>
              <a:rPr lang="en-US" b="1" dirty="0" smtClean="0">
                <a:solidFill>
                  <a:schemeClr val="accent1"/>
                </a:solidFill>
                <a:latin typeface="ＭＳ ゴシック" charset="-128"/>
                <a:ea typeface="ＭＳ ゴシック" charset="-128"/>
              </a:rPr>
              <a:t>blank symbol</a:t>
            </a:r>
            <a:endParaRPr lang="en-US" altLang="zh-TW" b="1" dirty="0" smtClean="0">
              <a:solidFill>
                <a:schemeClr val="accent1"/>
              </a:solidFill>
              <a:ea typeface="新細明體" charset="-120"/>
              <a:sym typeface="Symbol" charset="2"/>
            </a:endParaRPr>
          </a:p>
          <a:p>
            <a:pPr lvl="1"/>
            <a:r>
              <a:rPr lang="en-US" altLang="zh-TW" dirty="0" smtClean="0">
                <a:latin typeface="Garamond" charset="0"/>
                <a:sym typeface="Symbol" charset="2"/>
              </a:rPr>
              <a:t>q</a:t>
            </a:r>
            <a:r>
              <a:rPr lang="en-US" altLang="zh-TW" baseline="-25000" dirty="0" smtClean="0">
                <a:latin typeface="Garamond" charset="0"/>
                <a:sym typeface="Symbol" charset="2"/>
              </a:rPr>
              <a:t>0</a:t>
            </a:r>
            <a:r>
              <a:rPr lang="en-US" altLang="zh-TW" dirty="0" smtClean="0">
                <a:latin typeface="Garamond" charset="0"/>
                <a:sym typeface="Symbol" charset="2"/>
              </a:rPr>
              <a:t> </a:t>
            </a:r>
            <a:r>
              <a:rPr lang="en-US" altLang="zh-TW" dirty="0" smtClean="0">
                <a:ea typeface="新細明體" charset="-120"/>
                <a:sym typeface="Symbol" charset="2"/>
              </a:rPr>
              <a:t>in </a:t>
            </a:r>
            <a:r>
              <a:rPr lang="en-US" altLang="zh-TW" dirty="0" smtClean="0">
                <a:latin typeface="Garamond" charset="0"/>
                <a:sym typeface="Symbol" charset="2"/>
              </a:rPr>
              <a:t>Q</a:t>
            </a:r>
            <a:r>
              <a:rPr lang="en-US" altLang="zh-TW" dirty="0" smtClean="0">
                <a:ea typeface="新細明體" charset="-120"/>
                <a:sym typeface="Symbol" charset="2"/>
              </a:rPr>
              <a:t> is the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start state</a:t>
            </a:r>
            <a:r>
              <a:rPr lang="en-US" altLang="zh-TW" dirty="0" smtClean="0">
                <a:ea typeface="新細明體" charset="-120"/>
                <a:sym typeface="Symbol" charset="2"/>
              </a:rPr>
              <a:t>;</a:t>
            </a:r>
            <a:endParaRPr lang="en-US" altLang="zh-TW" dirty="0" smtClean="0">
              <a:latin typeface="Garamond" charset="0"/>
              <a:sym typeface="Symbol" charset="2"/>
            </a:endParaRPr>
          </a:p>
          <a:p>
            <a:pPr lvl="1"/>
            <a:r>
              <a:rPr lang="en-US" altLang="zh-TW" dirty="0" smtClean="0">
                <a:latin typeface="Garamond" charset="0"/>
                <a:sym typeface="Symbol" charset="2"/>
              </a:rPr>
              <a:t>F </a:t>
            </a:r>
            <a:r>
              <a:rPr lang="en-US" altLang="zh-TW" dirty="0" smtClean="0">
                <a:sym typeface="Symbol" charset="2"/>
              </a:rPr>
              <a:t>in</a:t>
            </a:r>
            <a:r>
              <a:rPr lang="en-US" altLang="zh-TW" dirty="0" smtClean="0">
                <a:latin typeface="Garamond" charset="0"/>
                <a:sym typeface="Symbol" charset="2"/>
              </a:rPr>
              <a:t> </a:t>
            </a:r>
            <a:r>
              <a:rPr lang="en-US" altLang="zh-TW" dirty="0" smtClean="0">
                <a:latin typeface="Garamond" charset="0"/>
                <a:sym typeface="Symbol" charset="2"/>
              </a:rPr>
              <a:t>Q </a:t>
            </a:r>
            <a:r>
              <a:rPr lang="en-US" altLang="zh-TW" dirty="0" smtClean="0">
                <a:ea typeface="新細明體" charset="-120"/>
                <a:sym typeface="Symbol" charset="2"/>
              </a:rPr>
              <a:t>are the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accepting </a:t>
            </a:r>
            <a:r>
              <a:rPr lang="en-US" altLang="zh-TW" b="1" dirty="0" smtClean="0">
                <a:solidFill>
                  <a:srgbClr val="6699FF"/>
                </a:solidFill>
                <a:ea typeface="新細明體" charset="-120"/>
                <a:sym typeface="Symbol" charset="2"/>
              </a:rPr>
              <a:t>state</a:t>
            </a:r>
            <a:endParaRPr lang="en-US" altLang="zh-TW" b="1" dirty="0" smtClean="0">
              <a:ea typeface="新細明體" charset="-120"/>
              <a:sym typeface="Symbol" charset="2"/>
            </a:endParaRPr>
          </a:p>
          <a:p>
            <a:pPr lvl="1"/>
            <a:r>
              <a:rPr lang="en-US" altLang="zh-TW" dirty="0" smtClean="0">
                <a:ea typeface="新細明體" charset="-120"/>
                <a:sym typeface="Symbol" charset="2"/>
              </a:rPr>
              <a:t> is the transition function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843088" y="4795837"/>
            <a:ext cx="2600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Symbol" charset="2"/>
                <a:sym typeface="Symbol" charset="2"/>
              </a:rPr>
              <a:t>d</a:t>
            </a:r>
            <a:r>
              <a:rPr lang="en-US" altLang="zh-TW" dirty="0">
                <a:latin typeface="Garamond" charset="0"/>
                <a:sym typeface="Symbol" charset="2"/>
              </a:rPr>
              <a:t>: </a:t>
            </a:r>
            <a:r>
              <a:rPr lang="en-US" altLang="zh-TW" dirty="0" smtClean="0">
                <a:latin typeface="Garamond" charset="0"/>
                <a:sym typeface="Symbol" charset="2"/>
              </a:rPr>
              <a:t>Q  </a:t>
            </a:r>
            <a:r>
              <a:rPr lang="en-US" altLang="zh-TW" dirty="0" smtClean="0">
                <a:ea typeface="新細明體" charset="-120"/>
                <a:sym typeface="Symbol" charset="2"/>
              </a:rPr>
              <a:t></a:t>
            </a:r>
            <a:r>
              <a:rPr lang="en-US" altLang="zh-TW" dirty="0" smtClean="0">
                <a:solidFill>
                  <a:schemeClr val="accent1"/>
                </a:solidFill>
                <a:latin typeface="Garamond" charset="0"/>
                <a:sym typeface="Wingdings" pitchFamily="2" charset="2"/>
              </a:rPr>
              <a:t></a:t>
            </a:r>
            <a:r>
              <a:rPr lang="en-US" altLang="zh-TW" dirty="0" smtClean="0">
                <a:latin typeface="Garamond" charset="0"/>
                <a:sym typeface="Symbol" charset="2"/>
              </a:rPr>
              <a:t>Q </a:t>
            </a:r>
            <a:r>
              <a:rPr lang="en-US" altLang="zh-TW" dirty="0">
                <a:latin typeface="Garamond" charset="0"/>
                <a:sym typeface="Symbol" charset="2"/>
              </a:rPr>
              <a:t> </a:t>
            </a:r>
            <a:r>
              <a:rPr lang="en-US" altLang="zh-TW" dirty="0">
                <a:latin typeface="Symbol" charset="2"/>
                <a:sym typeface="Symbol" charset="2"/>
              </a:rPr>
              <a:t>G </a:t>
            </a:r>
            <a:r>
              <a:rPr lang="en-US" altLang="zh-TW" dirty="0">
                <a:latin typeface="Garamond" charset="0"/>
                <a:sym typeface="Symbol" charset="2"/>
              </a:rPr>
              <a:t> {L, R}</a:t>
            </a:r>
            <a:endParaRPr lang="en-US" dirty="0">
              <a:latin typeface="Garamond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84388" y="5257800"/>
            <a:ext cx="5078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Turing Machines are deterministic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</a:rPr>
              <a:t>Configurations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>
          <a:xfrm>
            <a:off x="381000" y="1524000"/>
            <a:ext cx="8353425" cy="1017587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</a:rPr>
              <a:t>A </a:t>
            </a:r>
            <a:r>
              <a:rPr lang="en-US" b="1" dirty="0" smtClean="0">
                <a:solidFill>
                  <a:schemeClr val="accent1"/>
                </a:solidFill>
                <a:ea typeface="ＭＳ Ｐゴシック" charset="-128"/>
              </a:rPr>
              <a:t>configuration</a:t>
            </a:r>
            <a:r>
              <a:rPr lang="en-US" dirty="0" smtClean="0">
                <a:ea typeface="ＭＳ Ｐゴシック" charset="-128"/>
              </a:rPr>
              <a:t> consists of the current state, the head position, and tape contents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1600200" y="3048000"/>
            <a:ext cx="3352800" cy="852488"/>
            <a:chOff x="914400" y="2667000"/>
            <a:chExt cx="4495800" cy="1142205"/>
          </a:xfrm>
        </p:grpSpPr>
        <p:sp>
          <p:nvSpPr>
            <p:cNvPr id="21538" name="Rectangle 3"/>
            <p:cNvSpPr>
              <a:spLocks noChangeArrowheads="1"/>
            </p:cNvSpPr>
            <p:nvPr/>
          </p:nvSpPr>
          <p:spPr bwMode="auto">
            <a:xfrm>
              <a:off x="914400" y="2717006"/>
              <a:ext cx="1143000" cy="109219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1539" name="Oval 7"/>
            <p:cNvSpPr>
              <a:spLocks noChangeArrowheads="1"/>
            </p:cNvSpPr>
            <p:nvPr/>
          </p:nvSpPr>
          <p:spPr bwMode="auto">
            <a:xfrm>
              <a:off x="1295400" y="3191669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Rectangle 20"/>
            <p:cNvSpPr>
              <a:spLocks noChangeArrowheads="1"/>
            </p:cNvSpPr>
            <p:nvPr/>
          </p:nvSpPr>
          <p:spPr bwMode="auto">
            <a:xfrm>
              <a:off x="23622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41" name="Rectangle 22"/>
            <p:cNvSpPr>
              <a:spLocks noChangeArrowheads="1"/>
            </p:cNvSpPr>
            <p:nvPr/>
          </p:nvSpPr>
          <p:spPr bwMode="auto">
            <a:xfrm>
              <a:off x="28194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42" name="Rectangle 24"/>
            <p:cNvSpPr>
              <a:spLocks noChangeArrowheads="1"/>
            </p:cNvSpPr>
            <p:nvPr/>
          </p:nvSpPr>
          <p:spPr bwMode="auto">
            <a:xfrm>
              <a:off x="32766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43" name="Rectangle 26"/>
            <p:cNvSpPr>
              <a:spLocks noChangeArrowheads="1"/>
            </p:cNvSpPr>
            <p:nvPr/>
          </p:nvSpPr>
          <p:spPr bwMode="auto">
            <a:xfrm>
              <a:off x="37338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44" name="TextBox 29"/>
            <p:cNvSpPr txBox="1">
              <a:spLocks noChangeArrowheads="1"/>
            </p:cNvSpPr>
            <p:nvPr/>
          </p:nvSpPr>
          <p:spPr bwMode="auto">
            <a:xfrm>
              <a:off x="4590568" y="3299385"/>
              <a:ext cx="453970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…</a:t>
              </a:r>
            </a:p>
          </p:txBody>
        </p:sp>
        <p:cxnSp>
          <p:nvCxnSpPr>
            <p:cNvPr id="21545" name="Straight Connector 30"/>
            <p:cNvCxnSpPr>
              <a:cxnSpLocks noChangeShapeType="1"/>
            </p:cNvCxnSpPr>
            <p:nvPr/>
          </p:nvCxnSpPr>
          <p:spPr bwMode="auto">
            <a:xfrm>
              <a:off x="4191000" y="3325019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46" name="Straight Connector 31"/>
            <p:cNvCxnSpPr>
              <a:cxnSpLocks noChangeShapeType="1"/>
            </p:cNvCxnSpPr>
            <p:nvPr/>
          </p:nvCxnSpPr>
          <p:spPr bwMode="auto">
            <a:xfrm>
              <a:off x="4191000" y="3782219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47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3317081" y="3135313"/>
              <a:ext cx="37782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48" name="Straight Connector 25"/>
            <p:cNvCxnSpPr>
              <a:cxnSpLocks noChangeShapeType="1"/>
            </p:cNvCxnSpPr>
            <p:nvPr/>
          </p:nvCxnSpPr>
          <p:spPr bwMode="auto">
            <a:xfrm rot="10800000">
              <a:off x="2057400" y="2945606"/>
              <a:ext cx="1447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49" name="Rectangle 9"/>
            <p:cNvSpPr>
              <a:spLocks noChangeArrowheads="1"/>
            </p:cNvSpPr>
            <p:nvPr/>
          </p:nvSpPr>
          <p:spPr bwMode="auto">
            <a:xfrm>
              <a:off x="23622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a</a:t>
              </a:r>
            </a:p>
          </p:txBody>
        </p:sp>
        <p:sp>
          <p:nvSpPr>
            <p:cNvPr id="21550" name="Rectangle 10"/>
            <p:cNvSpPr>
              <a:spLocks noChangeArrowheads="1"/>
            </p:cNvSpPr>
            <p:nvPr/>
          </p:nvSpPr>
          <p:spPr bwMode="auto">
            <a:xfrm>
              <a:off x="28194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b</a:t>
              </a:r>
            </a:p>
          </p:txBody>
        </p:sp>
        <p:sp>
          <p:nvSpPr>
            <p:cNvPr id="21551" name="Rectangle 11"/>
            <p:cNvSpPr>
              <a:spLocks noChangeArrowheads="1"/>
            </p:cNvSpPr>
            <p:nvPr/>
          </p:nvSpPr>
          <p:spPr bwMode="auto">
            <a:xfrm>
              <a:off x="32766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a</a:t>
              </a:r>
            </a:p>
          </p:txBody>
        </p:sp>
        <p:sp>
          <p:nvSpPr>
            <p:cNvPr id="21552" name="Rectangle 11"/>
            <p:cNvSpPr>
              <a:spLocks noChangeArrowheads="1"/>
            </p:cNvSpPr>
            <p:nvPr/>
          </p:nvSpPr>
          <p:spPr bwMode="auto">
            <a:xfrm>
              <a:off x="37338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200">
                  <a:latin typeface="Symbol" charset="2"/>
                  <a:ea typeface="ＭＳ ゴシック" charset="-128"/>
                </a:rPr>
                <a:t>☐</a:t>
              </a:r>
              <a:endParaRPr lang="en-US" sz="1200">
                <a:latin typeface="Symbol" charset="2"/>
              </a:endParaRPr>
            </a:p>
          </p:txBody>
        </p:sp>
        <p:sp>
          <p:nvSpPr>
            <p:cNvPr id="21553" name="TextBox 28"/>
            <p:cNvSpPr txBox="1">
              <a:spLocks noChangeArrowheads="1"/>
            </p:cNvSpPr>
            <p:nvPr/>
          </p:nvSpPr>
          <p:spPr bwMode="auto">
            <a:xfrm>
              <a:off x="1269277" y="3119990"/>
              <a:ext cx="440754" cy="412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Garamond" charset="0"/>
                </a:rPr>
                <a:t>q</a:t>
              </a:r>
              <a:r>
                <a:rPr lang="en-US" sz="1400" baseline="-25000">
                  <a:latin typeface="Garamond" charset="0"/>
                </a:rPr>
                <a:t>1</a:t>
              </a:r>
            </a:p>
          </p:txBody>
        </p:sp>
        <p:cxnSp>
          <p:nvCxnSpPr>
            <p:cNvPr id="21554" name="Straight Arrow Connector 38"/>
            <p:cNvCxnSpPr>
              <a:cxnSpLocks noChangeShapeType="1"/>
            </p:cNvCxnSpPr>
            <p:nvPr/>
          </p:nvCxnSpPr>
          <p:spPr bwMode="auto">
            <a:xfrm rot="5400000">
              <a:off x="1252540" y="2894806"/>
              <a:ext cx="457199" cy="158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1200" y="3348038"/>
            <a:ext cx="9858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ab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1</a:t>
            </a:r>
            <a:r>
              <a:rPr lang="en-US">
                <a:latin typeface="Courier New" charset="0"/>
                <a:cs typeface="Courier New" charset="0"/>
              </a:rPr>
              <a:t>a</a:t>
            </a:r>
          </a:p>
        </p:txBody>
      </p:sp>
      <p:grpSp>
        <p:nvGrpSpPr>
          <p:cNvPr id="3" name="Group 103"/>
          <p:cNvGrpSpPr>
            <a:grpSpLocks/>
          </p:cNvGrpSpPr>
          <p:nvPr/>
        </p:nvGrpSpPr>
        <p:grpSpPr bwMode="auto">
          <a:xfrm>
            <a:off x="2057400" y="4205288"/>
            <a:ext cx="2039938" cy="627062"/>
            <a:chOff x="1371600" y="4205409"/>
            <a:chExt cx="2040466" cy="627063"/>
          </a:xfrm>
        </p:grpSpPr>
        <p:sp>
          <p:nvSpPr>
            <p:cNvPr id="21532" name="Oval 44"/>
            <p:cNvSpPr>
              <a:spLocks noChangeArrowheads="1"/>
            </p:cNvSpPr>
            <p:nvPr/>
          </p:nvSpPr>
          <p:spPr bwMode="auto">
            <a:xfrm>
              <a:off x="2971800" y="4451472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Oval 45"/>
            <p:cNvSpPr>
              <a:spLocks noChangeArrowheads="1"/>
            </p:cNvSpPr>
            <p:nvPr/>
          </p:nvSpPr>
          <p:spPr bwMode="auto">
            <a:xfrm>
              <a:off x="1371600" y="4451472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TextBox 59"/>
            <p:cNvSpPr txBox="1">
              <a:spLocks noChangeArrowheads="1"/>
            </p:cNvSpPr>
            <p:nvPr/>
          </p:nvSpPr>
          <p:spPr bwMode="auto">
            <a:xfrm>
              <a:off x="1379538" y="4391147"/>
              <a:ext cx="369887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latin typeface="Garamond" charset="0"/>
                </a:rPr>
                <a:t>q</a:t>
              </a:r>
              <a:r>
                <a:rPr lang="en-US" sz="1800" baseline="-25000">
                  <a:latin typeface="Garamond" charset="0"/>
                </a:rPr>
                <a:t>1</a:t>
              </a:r>
            </a:p>
          </p:txBody>
        </p:sp>
        <p:sp>
          <p:nvSpPr>
            <p:cNvPr id="21535" name="TextBox 60"/>
            <p:cNvSpPr txBox="1">
              <a:spLocks noChangeArrowheads="1"/>
            </p:cNvSpPr>
            <p:nvPr/>
          </p:nvSpPr>
          <p:spPr bwMode="auto">
            <a:xfrm>
              <a:off x="2923644" y="4391147"/>
              <a:ext cx="488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latin typeface="Garamond" charset="0"/>
                </a:rPr>
                <a:t>q</a:t>
              </a:r>
              <a:r>
                <a:rPr lang="en-US" sz="1800" baseline="-25000">
                  <a:latin typeface="Garamond" charset="0"/>
                </a:rPr>
                <a:t>acc</a:t>
              </a:r>
            </a:p>
          </p:txBody>
        </p:sp>
        <p:cxnSp>
          <p:nvCxnSpPr>
            <p:cNvPr id="21536" name="Straight Arrow Connector 61"/>
            <p:cNvCxnSpPr>
              <a:cxnSpLocks noChangeShapeType="1"/>
              <a:stCxn id="21533" idx="6"/>
              <a:endCxn id="21532" idx="2"/>
            </p:cNvCxnSpPr>
            <p:nvPr/>
          </p:nvCxnSpPr>
          <p:spPr bwMode="auto">
            <a:xfrm>
              <a:off x="1752600" y="4641972"/>
              <a:ext cx="1219200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537" name="TextBox 62"/>
            <p:cNvSpPr txBox="1">
              <a:spLocks noChangeArrowheads="1"/>
            </p:cNvSpPr>
            <p:nvPr/>
          </p:nvSpPr>
          <p:spPr bwMode="auto">
            <a:xfrm>
              <a:off x="1905000" y="4205409"/>
              <a:ext cx="90281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ourier New" charset="0"/>
                </a:rPr>
                <a:t>a</a:t>
              </a:r>
              <a:r>
                <a:rPr lang="en-US">
                  <a:latin typeface="Garamond" charset="0"/>
                </a:rPr>
                <a:t>/</a:t>
              </a:r>
              <a:r>
                <a:rPr lang="en-US">
                  <a:latin typeface="Courier New" charset="0"/>
                </a:rPr>
                <a:t>b</a:t>
              </a:r>
              <a:r>
                <a:rPr lang="en-US">
                  <a:latin typeface="Garamond" charset="0"/>
                </a:rPr>
                <a:t>R</a:t>
              </a:r>
            </a:p>
          </p:txBody>
        </p:sp>
      </p:grp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791200" y="5257800"/>
            <a:ext cx="1146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cs typeface="Courier New" charset="0"/>
              </a:rPr>
              <a:t>abb</a:t>
            </a:r>
            <a:r>
              <a:rPr lang="en-US">
                <a:latin typeface="Garamond" charset="0"/>
              </a:rPr>
              <a:t>q</a:t>
            </a:r>
            <a:r>
              <a:rPr lang="en-US" baseline="-25000">
                <a:latin typeface="Garamond" charset="0"/>
              </a:rPr>
              <a:t>acc</a:t>
            </a:r>
            <a:endParaRPr lang="en-US">
              <a:latin typeface="Courier New" charset="0"/>
              <a:cs typeface="Courier New" charset="0"/>
            </a:endParaRPr>
          </a:p>
        </p:txBody>
      </p:sp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1600200" y="5106988"/>
            <a:ext cx="3352800" cy="850900"/>
            <a:chOff x="914400" y="2667000"/>
            <a:chExt cx="4495800" cy="1142205"/>
          </a:xfrm>
        </p:grpSpPr>
        <p:sp>
          <p:nvSpPr>
            <p:cNvPr id="21515" name="Rectangle 3"/>
            <p:cNvSpPr>
              <a:spLocks noChangeArrowheads="1"/>
            </p:cNvSpPr>
            <p:nvPr/>
          </p:nvSpPr>
          <p:spPr bwMode="auto">
            <a:xfrm>
              <a:off x="914400" y="2717006"/>
              <a:ext cx="1143000" cy="109219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1516" name="Oval 7"/>
            <p:cNvSpPr>
              <a:spLocks noChangeArrowheads="1"/>
            </p:cNvSpPr>
            <p:nvPr/>
          </p:nvSpPr>
          <p:spPr bwMode="auto">
            <a:xfrm>
              <a:off x="1295400" y="3191669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Rectangle 20"/>
            <p:cNvSpPr>
              <a:spLocks noChangeArrowheads="1"/>
            </p:cNvSpPr>
            <p:nvPr/>
          </p:nvSpPr>
          <p:spPr bwMode="auto">
            <a:xfrm>
              <a:off x="23622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18" name="Rectangle 22"/>
            <p:cNvSpPr>
              <a:spLocks noChangeArrowheads="1"/>
            </p:cNvSpPr>
            <p:nvPr/>
          </p:nvSpPr>
          <p:spPr bwMode="auto">
            <a:xfrm>
              <a:off x="28194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19" name="Rectangle 24"/>
            <p:cNvSpPr>
              <a:spLocks noChangeArrowheads="1"/>
            </p:cNvSpPr>
            <p:nvPr/>
          </p:nvSpPr>
          <p:spPr bwMode="auto">
            <a:xfrm>
              <a:off x="32766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20" name="Rectangle 26"/>
            <p:cNvSpPr>
              <a:spLocks noChangeArrowheads="1"/>
            </p:cNvSpPr>
            <p:nvPr/>
          </p:nvSpPr>
          <p:spPr bwMode="auto">
            <a:xfrm>
              <a:off x="3733800" y="332501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aramond" charset="0"/>
              </a:endParaRPr>
            </a:p>
          </p:txBody>
        </p:sp>
        <p:sp>
          <p:nvSpPr>
            <p:cNvPr id="21521" name="TextBox 29"/>
            <p:cNvSpPr txBox="1">
              <a:spLocks noChangeArrowheads="1"/>
            </p:cNvSpPr>
            <p:nvPr/>
          </p:nvSpPr>
          <p:spPr bwMode="auto">
            <a:xfrm>
              <a:off x="4590568" y="3299385"/>
              <a:ext cx="453970" cy="3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…</a:t>
              </a:r>
            </a:p>
          </p:txBody>
        </p:sp>
        <p:cxnSp>
          <p:nvCxnSpPr>
            <p:cNvPr id="21522" name="Straight Connector 30"/>
            <p:cNvCxnSpPr>
              <a:cxnSpLocks noChangeShapeType="1"/>
            </p:cNvCxnSpPr>
            <p:nvPr/>
          </p:nvCxnSpPr>
          <p:spPr bwMode="auto">
            <a:xfrm>
              <a:off x="4191000" y="3325019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23" name="Straight Connector 31"/>
            <p:cNvCxnSpPr>
              <a:cxnSpLocks noChangeShapeType="1"/>
            </p:cNvCxnSpPr>
            <p:nvPr/>
          </p:nvCxnSpPr>
          <p:spPr bwMode="auto">
            <a:xfrm>
              <a:off x="4191000" y="3782219"/>
              <a:ext cx="12192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24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3790012" y="3135312"/>
              <a:ext cx="37782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5" name="Straight Connector 25"/>
            <p:cNvCxnSpPr>
              <a:cxnSpLocks noChangeShapeType="1"/>
            </p:cNvCxnSpPr>
            <p:nvPr/>
          </p:nvCxnSpPr>
          <p:spPr bwMode="auto">
            <a:xfrm rot="10800000">
              <a:off x="2057402" y="2945606"/>
              <a:ext cx="1922317" cy="2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26" name="Rectangle 9"/>
            <p:cNvSpPr>
              <a:spLocks noChangeArrowheads="1"/>
            </p:cNvSpPr>
            <p:nvPr/>
          </p:nvSpPr>
          <p:spPr bwMode="auto">
            <a:xfrm>
              <a:off x="23622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a</a:t>
              </a:r>
            </a:p>
          </p:txBody>
        </p:sp>
        <p:sp>
          <p:nvSpPr>
            <p:cNvPr id="21527" name="Rectangle 10"/>
            <p:cNvSpPr>
              <a:spLocks noChangeArrowheads="1"/>
            </p:cNvSpPr>
            <p:nvPr/>
          </p:nvSpPr>
          <p:spPr bwMode="auto">
            <a:xfrm>
              <a:off x="28194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b</a:t>
              </a:r>
            </a:p>
          </p:txBody>
        </p:sp>
        <p:sp>
          <p:nvSpPr>
            <p:cNvPr id="21528" name="Rectangle 11"/>
            <p:cNvSpPr>
              <a:spLocks noChangeArrowheads="1"/>
            </p:cNvSpPr>
            <p:nvPr/>
          </p:nvSpPr>
          <p:spPr bwMode="auto">
            <a:xfrm>
              <a:off x="32766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>
                  <a:latin typeface="Courier New" charset="0"/>
                </a:rPr>
                <a:t>b</a:t>
              </a:r>
            </a:p>
          </p:txBody>
        </p:sp>
        <p:sp>
          <p:nvSpPr>
            <p:cNvPr id="21529" name="Rectangle 11"/>
            <p:cNvSpPr>
              <a:spLocks noChangeArrowheads="1"/>
            </p:cNvSpPr>
            <p:nvPr/>
          </p:nvSpPr>
          <p:spPr bwMode="auto">
            <a:xfrm>
              <a:off x="3733800" y="3326606"/>
              <a:ext cx="457200" cy="4572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200">
                  <a:latin typeface="Symbol" charset="2"/>
                  <a:ea typeface="ＭＳ ゴシック" charset="-128"/>
                </a:rPr>
                <a:t>☐</a:t>
              </a:r>
              <a:endParaRPr lang="en-US" sz="1200">
                <a:latin typeface="Symbol" charset="2"/>
              </a:endParaRPr>
            </a:p>
          </p:txBody>
        </p:sp>
        <p:sp>
          <p:nvSpPr>
            <p:cNvPr id="21530" name="TextBox 28"/>
            <p:cNvSpPr txBox="1">
              <a:spLocks noChangeArrowheads="1"/>
            </p:cNvSpPr>
            <p:nvPr/>
          </p:nvSpPr>
          <p:spPr bwMode="auto">
            <a:xfrm>
              <a:off x="1201156" y="3119990"/>
              <a:ext cx="564417" cy="412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Garamond" charset="0"/>
                </a:rPr>
                <a:t>q</a:t>
              </a:r>
              <a:r>
                <a:rPr lang="en-US" sz="1400" baseline="-25000">
                  <a:latin typeface="Garamond" charset="0"/>
                </a:rPr>
                <a:t>acc</a:t>
              </a:r>
            </a:p>
          </p:txBody>
        </p:sp>
        <p:cxnSp>
          <p:nvCxnSpPr>
            <p:cNvPr id="21531" name="Straight Arrow Connector 38"/>
            <p:cNvCxnSpPr>
              <a:cxnSpLocks noChangeShapeType="1"/>
            </p:cNvCxnSpPr>
            <p:nvPr/>
          </p:nvCxnSpPr>
          <p:spPr bwMode="auto">
            <a:xfrm rot="5400000">
              <a:off x="1252540" y="2894806"/>
              <a:ext cx="457199" cy="158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00725" y="2667000"/>
            <a:ext cx="1819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configuration</a:t>
            </a:r>
          </a:p>
        </p:txBody>
      </p:sp>
      <p:cxnSp>
        <p:nvCxnSpPr>
          <p:cNvPr id="107" name="Straight Arrow Connector 106"/>
          <p:cNvCxnSpPr>
            <a:cxnSpLocks noChangeShapeType="1"/>
          </p:cNvCxnSpPr>
          <p:nvPr/>
        </p:nvCxnSpPr>
        <p:spPr bwMode="auto">
          <a:xfrm rot="5400000">
            <a:off x="5676901" y="4533900"/>
            <a:ext cx="99060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51" name="Date Placeholder 5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24 May, 2011</a:t>
            </a:r>
            <a:endParaRPr lang="en-US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5AF7-C023-4D7C-83A4-82A6E128021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55" grpId="0"/>
      <p:bldP spid="83" grpId="0"/>
      <p:bldP spid="10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855</TotalTime>
  <Words>1664</Words>
  <Application>Microsoft Office PowerPoint</Application>
  <PresentationFormat>On-screen Show (4:3)</PresentationFormat>
  <Paragraphs>508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Median</vt:lpstr>
      <vt:lpstr>Turing Machine</vt:lpstr>
      <vt:lpstr>What is a computer?</vt:lpstr>
      <vt:lpstr>What is a computer?</vt:lpstr>
      <vt:lpstr>Turing Machines</vt:lpstr>
      <vt:lpstr>Example</vt:lpstr>
      <vt:lpstr>Example</vt:lpstr>
      <vt:lpstr>How Turing Machines operate</vt:lpstr>
      <vt:lpstr>Formal Definition</vt:lpstr>
      <vt:lpstr>Configurations</vt:lpstr>
      <vt:lpstr>Configurations</vt:lpstr>
      <vt:lpstr>The language of a Turing Machine</vt:lpstr>
      <vt:lpstr>Looping</vt:lpstr>
      <vt:lpstr>Halting</vt:lpstr>
      <vt:lpstr>Programming Turing Machines</vt:lpstr>
      <vt:lpstr>Programming Turing Machines</vt:lpstr>
      <vt:lpstr>Programming Turing Machines</vt:lpstr>
      <vt:lpstr>How to describe Turing Machines?</vt:lpstr>
      <vt:lpstr>Programming Turing Machines</vt:lpstr>
      <vt:lpstr>Programming Turing Machines</vt:lpstr>
      <vt:lpstr>Programming Turing Machines</vt:lpstr>
      <vt:lpstr>Turing machines</vt:lpstr>
      <vt:lpstr>Hilbert’s list of 23 problems</vt:lpstr>
      <vt:lpstr>A brief history of computing devices</vt:lpstr>
      <vt:lpstr>Computation is universal</vt:lpstr>
      <vt:lpstr>The Church-Turing Thesis</vt:lpstr>
      <vt:lpstr>The Church-Turing Thesis</vt:lpstr>
      <vt:lpstr>Alan Turing</vt:lpstr>
      <vt:lpstr>Undecidability</vt:lpstr>
      <vt:lpstr>Computer program analysis</vt:lpstr>
      <vt:lpstr>Computers cannot analyze programs!</vt:lpstr>
    </vt:vector>
  </TitlesOfParts>
  <Company>Military College of Signals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Umar Mahmud</dc:creator>
  <cp:lastModifiedBy>Umar Mahmud</cp:lastModifiedBy>
  <cp:revision>135</cp:revision>
  <dcterms:created xsi:type="dcterms:W3CDTF">2011-02-02T05:30:30Z</dcterms:created>
  <dcterms:modified xsi:type="dcterms:W3CDTF">2011-05-24T08:53:53Z</dcterms:modified>
</cp:coreProperties>
</file>